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55"/>
  </p:notesMasterIdLst>
  <p:sldIdLst>
    <p:sldId id="256" r:id="rId2"/>
    <p:sldId id="258" r:id="rId3"/>
    <p:sldId id="261" r:id="rId4"/>
    <p:sldId id="257" r:id="rId5"/>
    <p:sldId id="265" r:id="rId6"/>
    <p:sldId id="260" r:id="rId7"/>
    <p:sldId id="295" r:id="rId8"/>
    <p:sldId id="259" r:id="rId9"/>
    <p:sldId id="262" r:id="rId10"/>
    <p:sldId id="263" r:id="rId11"/>
    <p:sldId id="264" r:id="rId12"/>
    <p:sldId id="266" r:id="rId13"/>
    <p:sldId id="267" r:id="rId14"/>
    <p:sldId id="310" r:id="rId15"/>
    <p:sldId id="268" r:id="rId16"/>
    <p:sldId id="299" r:id="rId17"/>
    <p:sldId id="269" r:id="rId18"/>
    <p:sldId id="270" r:id="rId19"/>
    <p:sldId id="272" r:id="rId20"/>
    <p:sldId id="273" r:id="rId21"/>
    <p:sldId id="290" r:id="rId22"/>
    <p:sldId id="291" r:id="rId23"/>
    <p:sldId id="298" r:id="rId24"/>
    <p:sldId id="305" r:id="rId25"/>
    <p:sldId id="306" r:id="rId26"/>
    <p:sldId id="307" r:id="rId27"/>
    <p:sldId id="274" r:id="rId28"/>
    <p:sldId id="275" r:id="rId29"/>
    <p:sldId id="292" r:id="rId30"/>
    <p:sldId id="311" r:id="rId31"/>
    <p:sldId id="301" r:id="rId32"/>
    <p:sldId id="276" r:id="rId33"/>
    <p:sldId id="277" r:id="rId34"/>
    <p:sldId id="278" r:id="rId35"/>
    <p:sldId id="302" r:id="rId36"/>
    <p:sldId id="313" r:id="rId37"/>
    <p:sldId id="279" r:id="rId38"/>
    <p:sldId id="281" r:id="rId39"/>
    <p:sldId id="282" r:id="rId40"/>
    <p:sldId id="283" r:id="rId41"/>
    <p:sldId id="284" r:id="rId42"/>
    <p:sldId id="296" r:id="rId43"/>
    <p:sldId id="280" r:id="rId44"/>
    <p:sldId id="285" r:id="rId45"/>
    <p:sldId id="289" r:id="rId46"/>
    <p:sldId id="286" r:id="rId47"/>
    <p:sldId id="288" r:id="rId48"/>
    <p:sldId id="287" r:id="rId49"/>
    <p:sldId id="293" r:id="rId50"/>
    <p:sldId id="297" r:id="rId51"/>
    <p:sldId id="303" r:id="rId52"/>
    <p:sldId id="308" r:id="rId53"/>
    <p:sldId id="304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8F9661C-62C0-49E0-A127-B78EA3445BFA}">
          <p14:sldIdLst>
            <p14:sldId id="256"/>
            <p14:sldId id="258"/>
            <p14:sldId id="261"/>
            <p14:sldId id="257"/>
            <p14:sldId id="265"/>
            <p14:sldId id="260"/>
            <p14:sldId id="295"/>
            <p14:sldId id="259"/>
            <p14:sldId id="262"/>
            <p14:sldId id="263"/>
            <p14:sldId id="264"/>
            <p14:sldId id="266"/>
            <p14:sldId id="267"/>
            <p14:sldId id="310"/>
            <p14:sldId id="268"/>
            <p14:sldId id="299"/>
            <p14:sldId id="269"/>
            <p14:sldId id="270"/>
            <p14:sldId id="272"/>
            <p14:sldId id="273"/>
            <p14:sldId id="290"/>
            <p14:sldId id="291"/>
            <p14:sldId id="298"/>
            <p14:sldId id="305"/>
            <p14:sldId id="306"/>
            <p14:sldId id="307"/>
            <p14:sldId id="274"/>
            <p14:sldId id="275"/>
            <p14:sldId id="292"/>
            <p14:sldId id="311"/>
            <p14:sldId id="301"/>
            <p14:sldId id="276"/>
            <p14:sldId id="277"/>
            <p14:sldId id="278"/>
            <p14:sldId id="302"/>
            <p14:sldId id="313"/>
            <p14:sldId id="279"/>
            <p14:sldId id="281"/>
            <p14:sldId id="282"/>
            <p14:sldId id="283"/>
            <p14:sldId id="284"/>
            <p14:sldId id="296"/>
            <p14:sldId id="280"/>
            <p14:sldId id="285"/>
            <p14:sldId id="289"/>
            <p14:sldId id="286"/>
            <p14:sldId id="288"/>
            <p14:sldId id="287"/>
            <p14:sldId id="293"/>
            <p14:sldId id="297"/>
            <p14:sldId id="303"/>
            <p14:sldId id="308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taliy Ruban" initials="VR" lastIdx="1" clrIdx="0">
    <p:extLst>
      <p:ext uri="{19B8F6BF-5375-455C-9EA6-DF929625EA0E}">
        <p15:presenceInfo xmlns:p15="http://schemas.microsoft.com/office/powerpoint/2012/main" userId="S::vitaliy.ruban@itera.no::bbde7149-fc88-4b1e-910c-e10210b284a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 autoAdjust="0"/>
  </p:normalViewPr>
  <p:slideViewPr>
    <p:cSldViewPr snapToGrid="0">
      <p:cViewPr varScale="1">
        <p:scale>
          <a:sx n="154" d="100"/>
          <a:sy n="154" d="100"/>
        </p:scale>
        <p:origin x="432" y="132"/>
      </p:cViewPr>
      <p:guideLst/>
    </p:cSldViewPr>
  </p:slideViewPr>
  <p:outlineViewPr>
    <p:cViewPr>
      <p:scale>
        <a:sx n="33" d="100"/>
        <a:sy n="33" d="100"/>
      </p:scale>
      <p:origin x="0" y="-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2.jpg>
</file>

<file path=ppt/media/image3.JP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54342-2BC7-4C62-BBB5-A71A8A503450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22FB9-1B4F-47E3-9C45-17A50B74F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21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22FB9-1B4F-47E3-9C45-17A50B74FE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516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Topics are huge, we will not cover all of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22FB9-1B4F-47E3-9C45-17A50B74FE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236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еуые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22FB9-1B4F-47E3-9C45-17A50B74FE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068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5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27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08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427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71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64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847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338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6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087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40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10/27/2020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126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88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eb_browser" TargetMode="External"/><Relationship Id="rId2" Type="http://schemas.openxmlformats.org/officeDocument/2006/relationships/hyperlink" Target="https://en.wikipedia.org/wiki/Markup_language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chrome.google.com/webstore/detail/web-server-for-chrome/ofhbbkphhbklhfoeikjpcbhemlocgigb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Prototype-based_programming" TargetMode="External"/><Relationship Id="rId3" Type="http://schemas.openxmlformats.org/officeDocument/2006/relationships/hyperlink" Target="https://en.wikipedia.org/wiki/High-level_programming_language" TargetMode="External"/><Relationship Id="rId7" Type="http://schemas.openxmlformats.org/officeDocument/2006/relationships/hyperlink" Target="https://en.wikipedia.org/wiki/Dynamic_typing" TargetMode="External"/><Relationship Id="rId2" Type="http://schemas.openxmlformats.org/officeDocument/2006/relationships/hyperlink" Target="https://en.wikipedia.org/wiki/ECMAScrip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List_of_programming_languages_by_type#Curly-bracket_languages" TargetMode="External"/><Relationship Id="rId11" Type="http://schemas.openxmlformats.org/officeDocument/2006/relationships/hyperlink" Target="https://en.wikipedia.org/wiki/Brendan_Eich" TargetMode="External"/><Relationship Id="rId5" Type="http://schemas.openxmlformats.org/officeDocument/2006/relationships/hyperlink" Target="https://en.wikipedia.org/wiki/Programming_paradigm" TargetMode="External"/><Relationship Id="rId10" Type="http://schemas.openxmlformats.org/officeDocument/2006/relationships/hyperlink" Target="https://en.wikipedia.org/wiki/First-class_function" TargetMode="External"/><Relationship Id="rId4" Type="http://schemas.openxmlformats.org/officeDocument/2006/relationships/hyperlink" Target="https://en.wikipedia.org/wiki/Just-in-time_compilation" TargetMode="External"/><Relationship Id="rId9" Type="http://schemas.openxmlformats.org/officeDocument/2006/relationships/hyperlink" Target="https://en.wikipedia.org/wiki/Object-oriented_programmin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s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hrome.google.com/webstore/detail/web-server-for-chrome/ofhbbkphhbklhfoeikjpcbhemlocgigb" TargetMode="External"/><Relationship Id="rId5" Type="http://schemas.openxmlformats.org/officeDocument/2006/relationships/hyperlink" Target="https://nodejs.org/en/" TargetMode="External"/><Relationship Id="rId4" Type="http://schemas.openxmlformats.org/officeDocument/2006/relationships/hyperlink" Target="https://code.visualstudio.com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Glossary/Semantics" TargetMode="External"/><Relationship Id="rId2" Type="http://schemas.openxmlformats.org/officeDocument/2006/relationships/hyperlink" Target="https://developer.mozilla.org/en-US/docs/Web/HTML/Element/foot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mozilla.org/en-US/docs/Web/JavaScript/Reference/Global_Objects/Date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Version_contro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A11E6A-4B45-4504-ABCE-E9B05C4AA2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871758"/>
            <a:ext cx="5227171" cy="387114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Writing your </a:t>
            </a:r>
            <a:br>
              <a:rPr lang="en-US" b="1" dirty="0"/>
            </a:br>
            <a:r>
              <a:rPr lang="en-US" b="1" dirty="0"/>
              <a:t>first website with GitHub </a:t>
            </a:r>
            <a:br>
              <a:rPr lang="en-US" b="1" dirty="0"/>
            </a:br>
            <a:r>
              <a:rPr lang="en-US" b="1" dirty="0"/>
              <a:t>pages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E4BB59-E655-4D2C-830B-359BC21247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</p:spPr>
        <p:txBody>
          <a:bodyPr>
            <a:normAutofit/>
          </a:bodyPr>
          <a:lstStyle/>
          <a:p>
            <a:r>
              <a:rPr lang="en-US" dirty="0"/>
              <a:t>By Itera and </a:t>
            </a:r>
            <a:r>
              <a:rPr lang="en-US" dirty="0" err="1"/>
              <a:t>Vitalii</a:t>
            </a:r>
            <a:r>
              <a:rPr lang="en-US" dirty="0"/>
              <a:t> Ruban</a:t>
            </a:r>
          </a:p>
        </p:txBody>
      </p:sp>
      <p:cxnSp>
        <p:nvCxnSpPr>
          <p:cNvPr id="22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2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3">
            <a:extLst>
              <a:ext uri="{FF2B5EF4-FFF2-40B4-BE49-F238E27FC236}">
                <a16:creationId xmlns:a16="http://schemas.microsoft.com/office/drawing/2014/main" id="{B554BF2C-D890-4791-960A-5B8F85908B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79" r="22766" b="-1"/>
          <a:stretch/>
        </p:blipFill>
        <p:spPr>
          <a:xfrm>
            <a:off x="6515100" y="10"/>
            <a:ext cx="56769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79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022DA-C507-4EE5-B0CE-3D92F65C3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index.html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1BE9E-8ACA-46BA-AF3A-3BE7562E2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Move to the folder created on the previous step</a:t>
            </a:r>
          </a:p>
          <a:p>
            <a:r>
              <a:rPr lang="en-US" dirty="0"/>
              <a:t>Create index.html manually and add some text inside </a:t>
            </a:r>
          </a:p>
          <a:p>
            <a:r>
              <a:rPr lang="en-US" dirty="0"/>
              <a:t>Or use command </a:t>
            </a:r>
            <a:r>
              <a:rPr lang="en-US" b="1" dirty="0"/>
              <a:t>echo "hello world" &gt; index.html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824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35627-5293-449D-BC45-E7B597687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it live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60123-511F-4F36-A135-CF23D8C65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Push code to the remote repo using </a:t>
            </a:r>
            <a:r>
              <a:rPr lang="en-US" b="1" dirty="0"/>
              <a:t>git push</a:t>
            </a:r>
          </a:p>
          <a:p>
            <a:r>
              <a:rPr lang="en-US" dirty="0"/>
              <a:t>Give it a minute</a:t>
            </a:r>
          </a:p>
          <a:p>
            <a:r>
              <a:rPr lang="en-US" dirty="0"/>
              <a:t>Check your URL - </a:t>
            </a:r>
            <a:r>
              <a:rPr lang="en-US" b="1" dirty="0"/>
              <a:t>&lt;username&gt;.github.io</a:t>
            </a:r>
          </a:p>
        </p:txBody>
      </p:sp>
    </p:spTree>
    <p:extLst>
      <p:ext uri="{BB962C8B-B14F-4D97-AF65-F5344CB8AC3E}">
        <p14:creationId xmlns:p14="http://schemas.microsoft.com/office/powerpoint/2010/main" val="54297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9ED8E-F544-4ADD-A418-95DB9438A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09423-1CE5-4C8D-8CEB-9E11148B6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Site is alive</a:t>
            </a:r>
          </a:p>
          <a:p>
            <a:r>
              <a:rPr lang="en-US" dirty="0"/>
              <a:t>It is publicly available for everybody, even for your Mam</a:t>
            </a:r>
          </a:p>
          <a:p>
            <a:r>
              <a:rPr lang="en-US" dirty="0"/>
              <a:t>Will be indexed by search engines in a next few weeks, so you can find it in Google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042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9E4807-256F-412B-B832-6C380F1B5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81" b="8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20930C-2ECA-4813-8067-39FA5C31C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3" y="2244909"/>
            <a:ext cx="4693473" cy="3954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Let’s make it real</a:t>
            </a:r>
          </a:p>
        </p:txBody>
      </p:sp>
    </p:spTree>
    <p:extLst>
      <p:ext uri="{BB962C8B-B14F-4D97-AF65-F5344CB8AC3E}">
        <p14:creationId xmlns:p14="http://schemas.microsoft.com/office/powerpoint/2010/main" val="1016922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BA909-36B5-4321-89EC-84364FC1E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okey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BE00F-0C8B-48AC-B602-931C60631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Almost no content </a:t>
            </a:r>
          </a:p>
          <a:p>
            <a:r>
              <a:rPr lang="en-US" dirty="0"/>
              <a:t>No styles</a:t>
            </a:r>
          </a:p>
          <a:p>
            <a:r>
              <a:rPr lang="en-US" dirty="0"/>
              <a:t>No interaction</a:t>
            </a:r>
          </a:p>
        </p:txBody>
      </p:sp>
    </p:spTree>
    <p:extLst>
      <p:ext uri="{BB962C8B-B14F-4D97-AF65-F5344CB8AC3E}">
        <p14:creationId xmlns:p14="http://schemas.microsoft.com/office/powerpoint/2010/main" val="1365118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98216-71AE-48AD-AD46-0229EADCC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- Markup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A21A-6E87-4B69-A511-EEF7271D4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Hypertext Markup Language</a:t>
            </a:r>
            <a:r>
              <a:rPr lang="en-US" dirty="0"/>
              <a:t> (</a:t>
            </a:r>
            <a:r>
              <a:rPr lang="en-US" b="1" dirty="0"/>
              <a:t>HTML</a:t>
            </a:r>
            <a:r>
              <a:rPr lang="en-US" dirty="0"/>
              <a:t>) is the standard </a:t>
            </a:r>
            <a:r>
              <a:rPr lang="en-US" dirty="0">
                <a:hlinkClick r:id="rId2" tooltip="Markup language"/>
              </a:rPr>
              <a:t>markup language</a:t>
            </a:r>
            <a:r>
              <a:rPr lang="en-US" dirty="0"/>
              <a:t> for documents designed to be displayed in a </a:t>
            </a:r>
            <a:r>
              <a:rPr lang="en-US" dirty="0">
                <a:hlinkClick r:id="rId3" tooltip="Web browser"/>
              </a:rPr>
              <a:t>web browser</a:t>
            </a:r>
            <a:r>
              <a:rPr lang="en-US" dirty="0"/>
              <a:t>.</a:t>
            </a:r>
          </a:p>
          <a:p>
            <a:r>
              <a:rPr lang="en-US" dirty="0"/>
              <a:t>Used to display </a:t>
            </a:r>
            <a:r>
              <a:rPr lang="en-US" b="1" dirty="0"/>
              <a:t>content</a:t>
            </a:r>
            <a:r>
              <a:rPr lang="en-US" dirty="0"/>
              <a:t> of the page.</a:t>
            </a:r>
          </a:p>
          <a:p>
            <a:r>
              <a:rPr lang="en-US" dirty="0"/>
              <a:t>Contains about 110 elements (called tags). Not all of them actively used.</a:t>
            </a:r>
          </a:p>
          <a:p>
            <a:r>
              <a:rPr lang="en-US" dirty="0"/>
              <a:t>Uses 4+1 type of layouts – </a:t>
            </a:r>
            <a:r>
              <a:rPr lang="en-US" b="1" dirty="0"/>
              <a:t>inline</a:t>
            </a:r>
            <a:r>
              <a:rPr lang="en-US" dirty="0"/>
              <a:t>, </a:t>
            </a:r>
            <a:r>
              <a:rPr lang="en-US" b="1" dirty="0"/>
              <a:t>inline-block</a:t>
            </a:r>
            <a:r>
              <a:rPr lang="en-US" dirty="0"/>
              <a:t>, </a:t>
            </a:r>
            <a:r>
              <a:rPr lang="en-US" b="1" dirty="0"/>
              <a:t>block</a:t>
            </a:r>
            <a:r>
              <a:rPr lang="en-US" dirty="0"/>
              <a:t>, </a:t>
            </a:r>
            <a:r>
              <a:rPr lang="en-US" b="1" dirty="0"/>
              <a:t>flex</a:t>
            </a:r>
            <a:r>
              <a:rPr lang="en-US" dirty="0"/>
              <a:t> and </a:t>
            </a:r>
            <a:r>
              <a:rPr lang="en-US" b="1" dirty="0"/>
              <a:t>grid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7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2BC6-AECF-4C1A-8D1C-FFEAE942C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markup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C72BE-F041-4EAF-A687-527182F6F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markup is </a:t>
            </a:r>
            <a:r>
              <a:rPr lang="en-US" b="1" dirty="0"/>
              <a:t>important</a:t>
            </a:r>
          </a:p>
          <a:p>
            <a:r>
              <a:rPr lang="en-US" dirty="0"/>
              <a:t>Semantic markup is simple*</a:t>
            </a:r>
          </a:p>
          <a:p>
            <a:r>
              <a:rPr lang="en-US" dirty="0"/>
              <a:t>Use &lt;button&gt; for buttons, use &lt;link&gt; for the links, use &lt;</a:t>
            </a:r>
            <a:r>
              <a:rPr lang="en-US" dirty="0" err="1"/>
              <a:t>img</a:t>
            </a:r>
            <a:r>
              <a:rPr lang="en-US" dirty="0"/>
              <a:t>&gt; for the image. Do you get the point?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1400" i="1" dirty="0"/>
              <a:t>*There are some tough things, but, at least, try to follow easy cases.</a:t>
            </a:r>
            <a:r>
              <a:rPr lang="en-US" i="1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45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3DDAAA-5258-4EC4-8954-FB622D8CFABD}"/>
              </a:ext>
            </a:extLst>
          </p:cNvPr>
          <p:cNvSpPr/>
          <p:nvPr/>
        </p:nvSpPr>
        <p:spPr>
          <a:xfrm>
            <a:off x="866899" y="889844"/>
            <a:ext cx="9963397" cy="50783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b="0" dirty="0">
              <a:solidFill>
                <a:srgbClr val="80808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 initial-scale=1.0"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 Personal Site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 b="0" dirty="0">
              <a:solidFill>
                <a:srgbClr val="80808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hello world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Callout: Left Arrow 8">
            <a:extLst>
              <a:ext uri="{FF2B5EF4-FFF2-40B4-BE49-F238E27FC236}">
                <a16:creationId xmlns:a16="http://schemas.microsoft.com/office/drawing/2014/main" id="{D6AA36A7-0C6E-4AFB-A0E9-B87AF7F9C71E}"/>
              </a:ext>
            </a:extLst>
          </p:cNvPr>
          <p:cNvSpPr/>
          <p:nvPr/>
        </p:nvSpPr>
        <p:spPr>
          <a:xfrm>
            <a:off x="3091540" y="1727352"/>
            <a:ext cx="6762997" cy="374073"/>
          </a:xfrm>
          <a:prstGeom prst="left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Language</a:t>
            </a:r>
          </a:p>
        </p:txBody>
      </p:sp>
      <p:sp>
        <p:nvSpPr>
          <p:cNvPr id="10" name="Callout: Left Arrow 9">
            <a:extLst>
              <a:ext uri="{FF2B5EF4-FFF2-40B4-BE49-F238E27FC236}">
                <a16:creationId xmlns:a16="http://schemas.microsoft.com/office/drawing/2014/main" id="{22511F0D-FDF9-41B7-A861-E3F0FBD15A4B}"/>
              </a:ext>
            </a:extLst>
          </p:cNvPr>
          <p:cNvSpPr/>
          <p:nvPr/>
        </p:nvSpPr>
        <p:spPr>
          <a:xfrm>
            <a:off x="4536367" y="2832670"/>
            <a:ext cx="1917867" cy="374073"/>
          </a:xfrm>
          <a:prstGeom prst="left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Encoding</a:t>
            </a:r>
          </a:p>
        </p:txBody>
      </p:sp>
      <p:sp>
        <p:nvSpPr>
          <p:cNvPr id="11" name="Callout: Down Arrow 10">
            <a:extLst>
              <a:ext uri="{FF2B5EF4-FFF2-40B4-BE49-F238E27FC236}">
                <a16:creationId xmlns:a16="http://schemas.microsoft.com/office/drawing/2014/main" id="{2DBD1A40-CA30-4DFA-A58E-28062FAD05B9}"/>
              </a:ext>
            </a:extLst>
          </p:cNvPr>
          <p:cNvSpPr/>
          <p:nvPr/>
        </p:nvSpPr>
        <p:spPr>
          <a:xfrm>
            <a:off x="8239494" y="2514600"/>
            <a:ext cx="1615044" cy="914400"/>
          </a:xfrm>
          <a:prstGeom prst="down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Visible are of the page</a:t>
            </a:r>
          </a:p>
        </p:txBody>
      </p:sp>
      <p:sp>
        <p:nvSpPr>
          <p:cNvPr id="12" name="Callout: Left Arrow 11">
            <a:extLst>
              <a:ext uri="{FF2B5EF4-FFF2-40B4-BE49-F238E27FC236}">
                <a16:creationId xmlns:a16="http://schemas.microsoft.com/office/drawing/2014/main" id="{1DD5D8AA-74CD-4CB4-9998-C0244FD2AD97}"/>
              </a:ext>
            </a:extLst>
          </p:cNvPr>
          <p:cNvSpPr/>
          <p:nvPr/>
        </p:nvSpPr>
        <p:spPr>
          <a:xfrm>
            <a:off x="5495300" y="3649035"/>
            <a:ext cx="4359237" cy="374073"/>
          </a:xfrm>
          <a:prstGeom prst="left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Page title</a:t>
            </a:r>
          </a:p>
        </p:txBody>
      </p:sp>
      <p:sp>
        <p:nvSpPr>
          <p:cNvPr id="13" name="Callout: Left Arrow 12">
            <a:extLst>
              <a:ext uri="{FF2B5EF4-FFF2-40B4-BE49-F238E27FC236}">
                <a16:creationId xmlns:a16="http://schemas.microsoft.com/office/drawing/2014/main" id="{08258F44-DE7A-47FF-9263-54F21A9BC4BE}"/>
              </a:ext>
            </a:extLst>
          </p:cNvPr>
          <p:cNvSpPr/>
          <p:nvPr/>
        </p:nvSpPr>
        <p:spPr>
          <a:xfrm>
            <a:off x="2135578" y="2298519"/>
            <a:ext cx="5708074" cy="374073"/>
          </a:xfrm>
          <a:prstGeom prst="leftArrowCallout">
            <a:avLst>
              <a:gd name="adj1" fmla="val 21825"/>
              <a:gd name="adj2" fmla="val 25000"/>
              <a:gd name="adj3" fmla="val 25000"/>
              <a:gd name="adj4" fmla="val 6497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Meta information block</a:t>
            </a:r>
          </a:p>
        </p:txBody>
      </p:sp>
      <p:sp>
        <p:nvSpPr>
          <p:cNvPr id="14" name="Callout: Left Arrow 13">
            <a:extLst>
              <a:ext uri="{FF2B5EF4-FFF2-40B4-BE49-F238E27FC236}">
                <a16:creationId xmlns:a16="http://schemas.microsoft.com/office/drawing/2014/main" id="{E5EC2A56-1D07-4351-83F4-B12ADB3B06A4}"/>
              </a:ext>
            </a:extLst>
          </p:cNvPr>
          <p:cNvSpPr/>
          <p:nvPr/>
        </p:nvSpPr>
        <p:spPr>
          <a:xfrm>
            <a:off x="2099944" y="4481961"/>
            <a:ext cx="7754593" cy="374073"/>
          </a:xfrm>
          <a:prstGeom prst="leftArrowCallout">
            <a:avLst>
              <a:gd name="adj1" fmla="val 21825"/>
              <a:gd name="adj2" fmla="val 25000"/>
              <a:gd name="adj3" fmla="val 25000"/>
              <a:gd name="adj4" fmla="val 6497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Content block</a:t>
            </a:r>
          </a:p>
        </p:txBody>
      </p:sp>
      <p:sp>
        <p:nvSpPr>
          <p:cNvPr id="15" name="Callout: Left Arrow 14">
            <a:extLst>
              <a:ext uri="{FF2B5EF4-FFF2-40B4-BE49-F238E27FC236}">
                <a16:creationId xmlns:a16="http://schemas.microsoft.com/office/drawing/2014/main" id="{9FE0B698-B065-4EC7-B8DA-59B37D87F884}"/>
              </a:ext>
            </a:extLst>
          </p:cNvPr>
          <p:cNvSpPr/>
          <p:nvPr/>
        </p:nvSpPr>
        <p:spPr>
          <a:xfrm>
            <a:off x="3817916" y="5016112"/>
            <a:ext cx="6036622" cy="374073"/>
          </a:xfrm>
          <a:prstGeom prst="leftArrowCallout">
            <a:avLst>
              <a:gd name="adj1" fmla="val 21825"/>
              <a:gd name="adj2" fmla="val 25000"/>
              <a:gd name="adj3" fmla="val 25000"/>
              <a:gd name="adj4" fmla="val 6497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Paragraph with classical text</a:t>
            </a:r>
          </a:p>
        </p:txBody>
      </p:sp>
      <p:sp>
        <p:nvSpPr>
          <p:cNvPr id="16" name="Callout: Left Arrow 15">
            <a:extLst>
              <a:ext uri="{FF2B5EF4-FFF2-40B4-BE49-F238E27FC236}">
                <a16:creationId xmlns:a16="http://schemas.microsoft.com/office/drawing/2014/main" id="{B0AF5B47-FA25-44B9-BC46-3ACA21901030}"/>
              </a:ext>
            </a:extLst>
          </p:cNvPr>
          <p:cNvSpPr/>
          <p:nvPr/>
        </p:nvSpPr>
        <p:spPr>
          <a:xfrm>
            <a:off x="2921328" y="1168988"/>
            <a:ext cx="6933209" cy="374073"/>
          </a:xfrm>
          <a:prstGeom prst="left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HTML declaration</a:t>
            </a:r>
          </a:p>
        </p:txBody>
      </p:sp>
    </p:spTree>
    <p:extLst>
      <p:ext uri="{BB962C8B-B14F-4D97-AF65-F5344CB8AC3E}">
        <p14:creationId xmlns:p14="http://schemas.microsoft.com/office/powerpoint/2010/main" val="238720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16CC-E733-4135-BF31-06BAA227A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shortcut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259F8-B345-408E-8D3C-AE8D9C211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are using </a:t>
            </a:r>
            <a:r>
              <a:rPr lang="en-US" dirty="0" err="1"/>
              <a:t>VsCode</a:t>
            </a:r>
            <a:r>
              <a:rPr lang="en-US" dirty="0"/>
              <a:t>, you can type </a:t>
            </a:r>
            <a:r>
              <a:rPr lang="en-US" b="1" dirty="0"/>
              <a:t>Html:5+tab </a:t>
            </a:r>
            <a:r>
              <a:rPr lang="en-US" dirty="0"/>
              <a:t>shortcut to get basic HTML template</a:t>
            </a:r>
          </a:p>
          <a:p>
            <a:endParaRPr lang="en-US" dirty="0"/>
          </a:p>
          <a:p>
            <a:r>
              <a:rPr lang="en-US" dirty="0"/>
              <a:t>Use Chrome -&gt; F12 -&gt; Developer Console to discover and modify your markup on the fly.</a:t>
            </a:r>
          </a:p>
        </p:txBody>
      </p:sp>
    </p:spTree>
    <p:extLst>
      <p:ext uri="{BB962C8B-B14F-4D97-AF65-F5344CB8AC3E}">
        <p14:creationId xmlns:p14="http://schemas.microsoft.com/office/powerpoint/2010/main" val="190658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EA8AC-6036-4D86-B1B6-F7FC2A30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first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80B05-180A-4024-9B78-34E75ADC8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new folder: </a:t>
            </a:r>
            <a:r>
              <a:rPr lang="en-US" b="1" dirty="0" err="1"/>
              <a:t>img</a:t>
            </a:r>
            <a:endParaRPr lang="en-US" b="1" dirty="0"/>
          </a:p>
          <a:p>
            <a:r>
              <a:rPr lang="en-US" dirty="0"/>
              <a:t>Put there any image named </a:t>
            </a:r>
            <a:r>
              <a:rPr lang="en-US" b="1" dirty="0"/>
              <a:t>me.png</a:t>
            </a:r>
          </a:p>
          <a:p>
            <a:r>
              <a:rPr lang="en-US" dirty="0"/>
              <a:t>Add new tag to the body: </a:t>
            </a:r>
            <a:r>
              <a:rPr lang="en-US" b="1" dirty="0"/>
              <a:t>&lt;</a:t>
            </a:r>
            <a:r>
              <a:rPr lang="en-US" b="1" dirty="0" err="1"/>
              <a:t>img</a:t>
            </a:r>
            <a:r>
              <a:rPr lang="en-US" b="1" dirty="0"/>
              <a:t> </a:t>
            </a:r>
            <a:r>
              <a:rPr lang="en-US" b="1" dirty="0" err="1"/>
              <a:t>src</a:t>
            </a:r>
            <a:r>
              <a:rPr lang="en-US" b="1" dirty="0"/>
              <a:t>="./</a:t>
            </a:r>
            <a:r>
              <a:rPr lang="en-US" b="1" dirty="0" err="1"/>
              <a:t>img</a:t>
            </a:r>
            <a:r>
              <a:rPr lang="en-US" b="1" dirty="0"/>
              <a:t>/me.png" alt= “my photo" /&gt;</a:t>
            </a:r>
          </a:p>
          <a:p>
            <a:r>
              <a:rPr lang="en-US" dirty="0"/>
              <a:t>Open index.html with browser and observe the </a:t>
            </a:r>
            <a:r>
              <a:rPr lang="en-US" b="1" dirty="0"/>
              <a:t>fail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071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3B3F7-933E-4276-B058-39CB80890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About 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F94C9-CB22-4690-8807-CFFAA2917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Name:  Vitaliy Ruban </a:t>
            </a:r>
          </a:p>
          <a:p>
            <a:r>
              <a:rPr lang="en-US" dirty="0"/>
              <a:t>Works with Itera: 4 years</a:t>
            </a:r>
          </a:p>
          <a:p>
            <a:r>
              <a:rPr lang="en-US" dirty="0"/>
              <a:t>Writing in: JavaScript and C#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5342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C2ADE-3D2F-4A05-B85B-FA4BCD0DE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8" y="909637"/>
            <a:ext cx="6852004" cy="1362073"/>
          </a:xfrm>
        </p:spPr>
        <p:txBody>
          <a:bodyPr>
            <a:normAutofit/>
          </a:bodyPr>
          <a:lstStyle/>
          <a:p>
            <a:r>
              <a:rPr lang="en-US" dirty="0"/>
              <a:t>Running site locally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F1E95A2-E5F1-4C8A-92DC-CE369D193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B2DB1-5AFB-4433-BDEA-7A80508AF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88" y="2276474"/>
            <a:ext cx="6804626" cy="3553109"/>
          </a:xfrm>
        </p:spPr>
        <p:txBody>
          <a:bodyPr>
            <a:normAutofit/>
          </a:bodyPr>
          <a:lstStyle/>
          <a:p>
            <a:r>
              <a:rPr lang="en-US" dirty="0"/>
              <a:t>Install </a:t>
            </a:r>
            <a:r>
              <a:rPr lang="en-US" dirty="0">
                <a:hlinkClick r:id="rId2"/>
              </a:rPr>
              <a:t>web-server-for-chrome extension</a:t>
            </a:r>
            <a:endParaRPr lang="en-US" dirty="0"/>
          </a:p>
          <a:p>
            <a:r>
              <a:rPr lang="en-US" dirty="0"/>
              <a:t>Select your folder</a:t>
            </a:r>
          </a:p>
          <a:p>
            <a:r>
              <a:rPr lang="en-US" dirty="0"/>
              <a:t>Open provided link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3D7A20-8A32-4197-9474-C2379B288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053" y="1066801"/>
            <a:ext cx="2681093" cy="4724394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FCF674C-D208-4497-A189-02E8503DA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17055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38C6C-F668-47C9-B330-7FA617429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Styles - 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CE2D1-78AF-4A24-9B17-9E48550A7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Cascading Style Sheets</a:t>
            </a:r>
            <a:r>
              <a:rPr lang="en-US" dirty="0"/>
              <a:t> (CSS) is a style sheet language used for describing the presentation of a document written in a markup language such as HTML.</a:t>
            </a:r>
          </a:p>
          <a:p>
            <a:r>
              <a:rPr lang="en-US" dirty="0"/>
              <a:t>Uses </a:t>
            </a:r>
            <a:r>
              <a:rPr lang="en-US" b="1" dirty="0"/>
              <a:t>selectors</a:t>
            </a:r>
            <a:r>
              <a:rPr lang="en-US" dirty="0"/>
              <a:t> to apply styles to the element</a:t>
            </a:r>
          </a:p>
          <a:p>
            <a:r>
              <a:rPr lang="en-US" dirty="0"/>
              <a:t>Uses </a:t>
            </a:r>
            <a:r>
              <a:rPr lang="en-US" b="1" dirty="0"/>
              <a:t>cascading inheritance</a:t>
            </a:r>
            <a:r>
              <a:rPr lang="en-US" dirty="0"/>
              <a:t> to apply the same styles to the child element, so you can DRY</a:t>
            </a:r>
          </a:p>
          <a:p>
            <a:r>
              <a:rPr lang="en-US" dirty="0"/>
              <a:t>Contains an </a:t>
            </a:r>
            <a:r>
              <a:rPr lang="en-US" b="1" dirty="0"/>
              <a:t>incredible</a:t>
            </a:r>
            <a:r>
              <a:rPr lang="en-US" dirty="0"/>
              <a:t> </a:t>
            </a:r>
            <a:r>
              <a:rPr lang="en-US" b="1" dirty="0"/>
              <a:t>number</a:t>
            </a:r>
            <a:r>
              <a:rPr lang="en-US" dirty="0"/>
              <a:t> of properties</a:t>
            </a:r>
          </a:p>
          <a:p>
            <a:r>
              <a:rPr lang="en-US" dirty="0"/>
              <a:t>Can do </a:t>
            </a:r>
            <a:r>
              <a:rPr lang="en-US" b="1" dirty="0"/>
              <a:t>incredibly beautiful</a:t>
            </a:r>
            <a:r>
              <a:rPr lang="en-US" dirty="0"/>
              <a:t> things!</a:t>
            </a:r>
          </a:p>
        </p:txBody>
      </p:sp>
    </p:spTree>
    <p:extLst>
      <p:ext uri="{BB962C8B-B14F-4D97-AF65-F5344CB8AC3E}">
        <p14:creationId xmlns:p14="http://schemas.microsoft.com/office/powerpoint/2010/main" val="4055328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body of water&#10;&#10;Description automatically generated">
            <a:extLst>
              <a:ext uri="{FF2B5EF4-FFF2-40B4-BE49-F238E27FC236}">
                <a16:creationId xmlns:a16="http://schemas.microsoft.com/office/drawing/2014/main" id="{FB8D5149-9E36-47AE-98D5-E39F874DF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999" y="1271750"/>
            <a:ext cx="9632002" cy="43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465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78EB459-3385-4BF6-A9E1-154CBA251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F1A281-71BA-4881-9039-BD0200515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776954"/>
          </a:xfrm>
        </p:spPr>
        <p:txBody>
          <a:bodyPr>
            <a:normAutofit/>
          </a:bodyPr>
          <a:lstStyle/>
          <a:p>
            <a:r>
              <a:rPr lang="en-US" dirty="0"/>
              <a:t>Layouts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19C3632-E1F3-437C-B243-67951D9FB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F6D0A-2CC6-44CC-AC9C-94C1DCDB2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5818" y="1792944"/>
            <a:ext cx="5186082" cy="403664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Inline – used mostly for pure text and images. Element will occupy space </a:t>
            </a:r>
            <a:r>
              <a:rPr lang="en-US" b="1" dirty="0"/>
              <a:t>exactly for content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dirty="0"/>
              <a:t>Inline-block – will be sized as previous, but </a:t>
            </a:r>
            <a:r>
              <a:rPr lang="en-US" b="1" dirty="0"/>
              <a:t>you can assign width and height manually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dirty="0"/>
              <a:t>Block - element will occupy </a:t>
            </a:r>
            <a:r>
              <a:rPr lang="en-US" b="1" dirty="0"/>
              <a:t>all</a:t>
            </a:r>
            <a:r>
              <a:rPr lang="en-US" dirty="0"/>
              <a:t> available width – </a:t>
            </a:r>
            <a:r>
              <a:rPr lang="en-US" b="1" dirty="0"/>
              <a:t>div</a:t>
            </a:r>
            <a:r>
              <a:rPr lang="en-US" dirty="0"/>
              <a:t>, </a:t>
            </a:r>
            <a:r>
              <a:rPr lang="en-US" b="1" dirty="0"/>
              <a:t>main</a:t>
            </a:r>
            <a:r>
              <a:rPr lang="en-US" dirty="0"/>
              <a:t>,</a:t>
            </a:r>
            <a:r>
              <a:rPr lang="en-US" b="1" dirty="0"/>
              <a:t> footer</a:t>
            </a:r>
            <a:r>
              <a:rPr lang="en-US" dirty="0"/>
              <a:t>,</a:t>
            </a:r>
            <a:r>
              <a:rPr lang="en-US" b="1" dirty="0"/>
              <a:t> etc.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b="1" dirty="0"/>
              <a:t>Each element has its own layout by default that can be overridden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2840F5-5BD9-4E7B-BA30-77CF86B2B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E34E5677-556C-414F-BF39-E23585BFD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682" y="4146842"/>
            <a:ext cx="5095875" cy="914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9C81900-5BBC-4872-8442-B0B61D912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82" y="1953628"/>
            <a:ext cx="5124450" cy="9429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3D2BA98-CBCA-4F53-A19C-D771F04D6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682" y="3065303"/>
            <a:ext cx="50958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86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AE1C2-D5E0-43CA-9DF2-C0F6A5600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5A4AF-7A2B-40D4-852A-A672B288E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tag</a:t>
            </a:r>
            <a:r>
              <a:rPr lang="en-US" dirty="0"/>
              <a:t> selector – apply styles for </a:t>
            </a:r>
            <a:r>
              <a:rPr lang="en-US" b="1" dirty="0"/>
              <a:t>all</a:t>
            </a:r>
            <a:r>
              <a:rPr lang="en-US" dirty="0"/>
              <a:t> given tags on the page</a:t>
            </a:r>
          </a:p>
          <a:p>
            <a:r>
              <a:rPr lang="en-US" b="1" dirty="0"/>
              <a:t>.my-class</a:t>
            </a:r>
            <a:r>
              <a:rPr lang="en-US" dirty="0"/>
              <a:t> selector, apply styles for the elements with class = my-class. </a:t>
            </a:r>
          </a:p>
          <a:p>
            <a:r>
              <a:rPr lang="en-US" b="1" dirty="0"/>
              <a:t>#my-id</a:t>
            </a:r>
            <a:r>
              <a:rPr lang="en-US" dirty="0"/>
              <a:t> selector, apply styles for the element with id =my-id. Not that id should be unique per page</a:t>
            </a:r>
          </a:p>
          <a:p>
            <a:r>
              <a:rPr lang="en-US" dirty="0"/>
              <a:t>Selectors apply sequentially from top to the bottom</a:t>
            </a:r>
          </a:p>
          <a:p>
            <a:r>
              <a:rPr lang="en-US" dirty="0"/>
              <a:t>Selectors have weight and may conquer with each other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421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F5793-7CEC-482B-9F1C-9AFDB737D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Selectors apply sequentially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921537-E742-4FDF-9907-BFDB9994B5A8}"/>
              </a:ext>
            </a:extLst>
          </p:cNvPr>
          <p:cNvSpPr txBox="1"/>
          <p:nvPr/>
        </p:nvSpPr>
        <p:spPr>
          <a:xfrm>
            <a:off x="700635" y="1891464"/>
            <a:ext cx="10691264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.red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.blue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856A4F-9D18-47D1-8BD3-D0B0A4AA9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35" y="4412716"/>
            <a:ext cx="4039827" cy="13560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4BC964-2366-48BB-86ED-2BA2C9A45010}"/>
              </a:ext>
            </a:extLst>
          </p:cNvPr>
          <p:cNvSpPr txBox="1"/>
          <p:nvPr/>
        </p:nvSpPr>
        <p:spPr>
          <a:xfrm>
            <a:off x="700635" y="3615982"/>
            <a:ext cx="1069126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"blue red"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What color?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350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1394E-3B80-4ED1-A90D-24DB552E0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Selectors have weight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B0A4F0-40B6-462A-A718-62526075719A}"/>
              </a:ext>
            </a:extLst>
          </p:cNvPr>
          <p:cNvSpPr txBox="1"/>
          <p:nvPr/>
        </p:nvSpPr>
        <p:spPr>
          <a:xfrm>
            <a:off x="700634" y="1910461"/>
            <a:ext cx="10691265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#red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.blue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yellow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9FAFC2-2E73-4251-9577-487A04C83FC3}"/>
              </a:ext>
            </a:extLst>
          </p:cNvPr>
          <p:cNvSpPr txBox="1"/>
          <p:nvPr/>
        </p:nvSpPr>
        <p:spPr>
          <a:xfrm>
            <a:off x="700635" y="3849977"/>
            <a:ext cx="627166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"blue"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"red"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What color?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E11696-3928-41EF-AD3E-B12DB8834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35" y="4505875"/>
            <a:ext cx="3552180" cy="142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4623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45EEA-D50F-4DD4-8270-D21782AB8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theory – let’s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94FA0-443E-47A5-89B6-387551DDF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new folder named </a:t>
            </a:r>
            <a:r>
              <a:rPr lang="en-US" b="1" dirty="0"/>
              <a:t>styles</a:t>
            </a:r>
          </a:p>
          <a:p>
            <a:r>
              <a:rPr lang="en-US" b="1" dirty="0"/>
              <a:t>Put index.css file inside</a:t>
            </a:r>
            <a:r>
              <a:rPr lang="en-US" dirty="0"/>
              <a:t> the new folder</a:t>
            </a:r>
          </a:p>
          <a:p>
            <a:r>
              <a:rPr lang="en-US" dirty="0"/>
              <a:t>Connect it to the index.html placing </a:t>
            </a:r>
            <a:r>
              <a:rPr lang="en-US" b="1" dirty="0"/>
              <a:t>&lt;link </a:t>
            </a:r>
            <a:r>
              <a:rPr lang="en-US" b="1" dirty="0" err="1"/>
              <a:t>href</a:t>
            </a:r>
            <a:r>
              <a:rPr lang="en-US" b="1" dirty="0"/>
              <a:t>="./styles/index.css" </a:t>
            </a:r>
            <a:r>
              <a:rPr lang="en-US" b="1" dirty="0" err="1"/>
              <a:t>rel</a:t>
            </a:r>
            <a:r>
              <a:rPr lang="en-US" b="1" dirty="0"/>
              <a:t>="stylesheet"&gt; </a:t>
            </a:r>
            <a:r>
              <a:rPr lang="en-US" dirty="0"/>
              <a:t>into the head section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736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FD18F-3298-4EDA-8F2D-19E5411EF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theory – let’s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D3BBB-841C-4020-AE9B-0817685EB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index.html with next code: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Update index.css with next code: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23B5EF-D571-4D24-A8FC-5046409E5B06}"/>
              </a:ext>
            </a:extLst>
          </p:cNvPr>
          <p:cNvSpPr txBox="1"/>
          <p:nvPr/>
        </p:nvSpPr>
        <p:spPr>
          <a:xfrm>
            <a:off x="800100" y="2844161"/>
            <a:ext cx="10591800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"main"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img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/me.png"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alt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"just me"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669DB5-42DC-4747-8B30-1FF4BF44AA82}"/>
              </a:ext>
            </a:extLst>
          </p:cNvPr>
          <p:cNvSpPr txBox="1"/>
          <p:nvPr/>
        </p:nvSpPr>
        <p:spPr>
          <a:xfrm>
            <a:off x="800100" y="4261358"/>
            <a:ext cx="10591800" cy="15696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D7BA7D"/>
                </a:solidFill>
                <a:latin typeface="Consolas" panose="020B0609020204030204" pitchFamily="49" charset="0"/>
              </a:rPr>
              <a:t>.main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display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flex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align-items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justify-content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100vh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6251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C2AD-6126-4D38-AD66-F4BF2B072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- </a:t>
            </a:r>
            <a:r>
              <a:rPr lang="en-US" dirty="0" err="1"/>
              <a:t>JAvascript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CA792-A3B8-46D3-A5FD-881E7B82C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JavaScript</a:t>
            </a:r>
            <a:r>
              <a:rPr lang="en-US" dirty="0"/>
              <a:t> often abbreviated as </a:t>
            </a:r>
            <a:r>
              <a:rPr lang="en-US" b="1" dirty="0"/>
              <a:t>JS</a:t>
            </a:r>
            <a:r>
              <a:rPr lang="en-US" dirty="0"/>
              <a:t>, is a programming language that conforms to the </a:t>
            </a:r>
            <a:r>
              <a:rPr lang="en-US" dirty="0">
                <a:hlinkClick r:id="rId2" tooltip="ECMAScript"/>
              </a:rPr>
              <a:t>ECMAScript</a:t>
            </a:r>
            <a:r>
              <a:rPr lang="en-US" dirty="0"/>
              <a:t> specification. JavaScript is </a:t>
            </a:r>
            <a:r>
              <a:rPr lang="en-US" dirty="0">
                <a:hlinkClick r:id="rId3" tooltip="High-level programming language"/>
              </a:rPr>
              <a:t>high-level</a:t>
            </a:r>
            <a:r>
              <a:rPr lang="en-US" dirty="0"/>
              <a:t>, often </a:t>
            </a:r>
            <a:r>
              <a:rPr lang="en-US" dirty="0">
                <a:hlinkClick r:id="rId4" tooltip="Just-in-time compilation"/>
              </a:rPr>
              <a:t>just-in-time compiled</a:t>
            </a:r>
            <a:r>
              <a:rPr lang="en-US" dirty="0"/>
              <a:t>, and </a:t>
            </a:r>
            <a:r>
              <a:rPr lang="en-US" dirty="0">
                <a:hlinkClick r:id="rId5" tooltip="Programming paradigm"/>
              </a:rPr>
              <a:t>multi-paradigm</a:t>
            </a:r>
            <a:r>
              <a:rPr lang="en-US" dirty="0"/>
              <a:t>. It has </a:t>
            </a:r>
            <a:r>
              <a:rPr lang="en-US" dirty="0">
                <a:hlinkClick r:id="rId6" tooltip="List of programming languages by type"/>
              </a:rPr>
              <a:t>curly-bracket syntax</a:t>
            </a:r>
            <a:r>
              <a:rPr lang="en-US" dirty="0"/>
              <a:t>, </a:t>
            </a:r>
            <a:r>
              <a:rPr lang="en-US" dirty="0">
                <a:hlinkClick r:id="rId7" tooltip="Dynamic typing"/>
              </a:rPr>
              <a:t>dynamic typing</a:t>
            </a:r>
            <a:r>
              <a:rPr lang="en-US" dirty="0"/>
              <a:t>, </a:t>
            </a:r>
            <a:r>
              <a:rPr lang="en-US" dirty="0">
                <a:hlinkClick r:id="rId8" tooltip="Prototype-based programming"/>
              </a:rPr>
              <a:t>prototype-based</a:t>
            </a:r>
            <a:r>
              <a:rPr lang="en-US" dirty="0"/>
              <a:t> </a:t>
            </a:r>
            <a:r>
              <a:rPr lang="en-US" dirty="0">
                <a:hlinkClick r:id="rId9" tooltip="Object-oriented programming"/>
              </a:rPr>
              <a:t>object-orientation</a:t>
            </a:r>
            <a:r>
              <a:rPr lang="en-US" dirty="0"/>
              <a:t>, and </a:t>
            </a:r>
            <a:r>
              <a:rPr lang="en-US" dirty="0">
                <a:hlinkClick r:id="rId10"/>
              </a:rPr>
              <a:t>first-class functions</a:t>
            </a:r>
            <a:r>
              <a:rPr lang="en-US" dirty="0"/>
              <a:t>.</a:t>
            </a:r>
          </a:p>
          <a:p>
            <a:r>
              <a:rPr lang="en-US" dirty="0"/>
              <a:t>Runs in browser and servers. Most known runtime for JS is V8 from Google</a:t>
            </a:r>
          </a:p>
          <a:p>
            <a:r>
              <a:rPr lang="en-US" dirty="0"/>
              <a:t>Created by </a:t>
            </a:r>
            <a:r>
              <a:rPr lang="en-US" dirty="0">
                <a:hlinkClick r:id="rId11"/>
              </a:rPr>
              <a:t>Brendan </a:t>
            </a:r>
            <a:r>
              <a:rPr lang="en-US" dirty="0" err="1">
                <a:hlinkClick r:id="rId11"/>
              </a:rPr>
              <a:t>Eich</a:t>
            </a:r>
            <a:r>
              <a:rPr lang="en-US" dirty="0"/>
              <a:t> in 1995</a:t>
            </a:r>
          </a:p>
          <a:p>
            <a:r>
              <a:rPr lang="en-US" dirty="0"/>
              <a:t>JavaScript !== Java</a:t>
            </a:r>
          </a:p>
          <a:p>
            <a:endParaRPr lang="en-US" dirty="0">
              <a:hlinkClick r:id="rId11"/>
            </a:endParaRPr>
          </a:p>
          <a:p>
            <a:endParaRPr lang="en-US" u="sng" dirty="0">
              <a:hlinkClick r:id="rId11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954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97F2-B6C5-417F-BBBC-3F90B5FEC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will learn about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BA07A-78A1-4B62-94D6-50065807C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Control System and Git </a:t>
            </a:r>
          </a:p>
          <a:p>
            <a:r>
              <a:rPr lang="en-US" dirty="0"/>
              <a:t>Markup, CSS, JavaScript </a:t>
            </a:r>
          </a:p>
          <a:p>
            <a:r>
              <a:rPr lang="en-US" dirty="0"/>
              <a:t>Deploying site to the real world with </a:t>
            </a:r>
            <a:r>
              <a:rPr lang="en-US" dirty="0" err="1"/>
              <a:t>GitHubPages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753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FEB35D3-024C-4492-A9FB-7BEB4B54CCC2}"/>
              </a:ext>
            </a:extLst>
          </p:cNvPr>
          <p:cNvSpPr txBox="1"/>
          <p:nvPr/>
        </p:nvSpPr>
        <p:spPr>
          <a:xfrm>
            <a:off x="783772" y="1062688"/>
            <a:ext cx="3128865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FC1FF"/>
                </a:solidFill>
                <a:latin typeface="Consolas" panose="020B0609020204030204" pitchFamily="49" charset="0"/>
              </a:rPr>
              <a:t>ab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4FC1FF"/>
                </a:solidFill>
                <a:latin typeface="Consolas" panose="020B0609020204030204" pitchFamily="49" charset="0"/>
              </a:rPr>
              <a:t>a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sz="1600" dirty="0">
                <a:solidFill>
                  <a:srgbClr val="4FC1FF"/>
                </a:solidFill>
                <a:latin typeface="Consolas" panose="020B0609020204030204" pitchFamily="49" charset="0"/>
              </a:rPr>
              <a:t>b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 ??</a:t>
            </a: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2446EF-3FEC-43B5-9BF2-BDE2239799C5}"/>
              </a:ext>
            </a:extLst>
          </p:cNvPr>
          <p:cNvSpPr txBox="1"/>
          <p:nvPr/>
        </p:nvSpPr>
        <p:spPr>
          <a:xfrm>
            <a:off x="4491132" y="1081646"/>
            <a:ext cx="6618514" cy="3385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b'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+ 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a'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toLowerCase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 ??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EC5002-6EAC-438F-8875-2C7A04FA41BE}"/>
              </a:ext>
            </a:extLst>
          </p:cNvPr>
          <p:cNvSpPr txBox="1"/>
          <p:nvPr/>
        </p:nvSpPr>
        <p:spPr>
          <a:xfrm>
            <a:off x="4466252" y="1801352"/>
            <a:ext cx="6618513" cy="3385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=== 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0.3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??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7E2EBE-265E-41DC-ACBA-B701A30C3E3F}"/>
              </a:ext>
            </a:extLst>
          </p:cNvPr>
          <p:cNvSpPr txBox="1"/>
          <p:nvPr/>
        </p:nvSpPr>
        <p:spPr>
          <a:xfrm>
            <a:off x="783772" y="2521058"/>
            <a:ext cx="2989921" cy="58477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da-DK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da-DK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== </a:t>
            </a:r>
            <a:r>
              <a:rPr lang="da-DK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"1"</a:t>
            </a:r>
            <a:r>
              <a:rPr lang="da-DK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??</a:t>
            </a:r>
          </a:p>
          <a:p>
            <a:r>
              <a:rPr lang="da-DK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da-DK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=== </a:t>
            </a:r>
            <a:r>
              <a:rPr lang="da-DK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"1"</a:t>
            </a:r>
            <a:r>
              <a:rPr lang="da-DK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??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83D66F-E949-4261-88D5-CA1BD25FAE61}"/>
              </a:ext>
            </a:extLst>
          </p:cNvPr>
          <p:cNvSpPr txBox="1"/>
          <p:nvPr/>
        </p:nvSpPr>
        <p:spPr>
          <a:xfrm>
            <a:off x="4453811" y="2521058"/>
            <a:ext cx="6643394" cy="332398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{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name: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"test"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printName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() {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},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()); ??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getName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 ??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8310F5-94AD-46B5-A04C-4397138095D9}"/>
              </a:ext>
            </a:extLst>
          </p:cNvPr>
          <p:cNvSpPr txBox="1"/>
          <p:nvPr/>
        </p:nvSpPr>
        <p:spPr>
          <a:xfrm>
            <a:off x="2015412" y="2540015"/>
            <a:ext cx="1225420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da-DK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true</a:t>
            </a:r>
            <a:endParaRPr 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3EFBBA-9814-44C7-B089-E182B36E3938}"/>
              </a:ext>
            </a:extLst>
          </p:cNvPr>
          <p:cNvSpPr txBox="1"/>
          <p:nvPr/>
        </p:nvSpPr>
        <p:spPr>
          <a:xfrm>
            <a:off x="2015412" y="2798056"/>
            <a:ext cx="1225420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da-DK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false</a:t>
            </a:r>
            <a:endParaRPr lang="en-US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AD230F-5A5D-4131-A366-5E2FE71FBDA4}"/>
              </a:ext>
            </a:extLst>
          </p:cNvPr>
          <p:cNvSpPr txBox="1"/>
          <p:nvPr/>
        </p:nvSpPr>
        <p:spPr>
          <a:xfrm>
            <a:off x="2750467" y="1578433"/>
            <a:ext cx="1162170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da-DK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"12"</a:t>
            </a:r>
            <a:endParaRPr lang="en-US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ED3FD3-A1CB-42D7-851A-59B3C7857910}"/>
              </a:ext>
            </a:extLst>
          </p:cNvPr>
          <p:cNvSpPr txBox="1"/>
          <p:nvPr/>
        </p:nvSpPr>
        <p:spPr>
          <a:xfrm>
            <a:off x="8669185" y="1092149"/>
            <a:ext cx="1451419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da-DK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"banana"</a:t>
            </a:r>
            <a:endParaRPr lang="en-US" sz="1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CDF72A1-A01B-455A-B13A-3085B9CCDFE7}"/>
              </a:ext>
            </a:extLst>
          </p:cNvPr>
          <p:cNvSpPr txBox="1"/>
          <p:nvPr/>
        </p:nvSpPr>
        <p:spPr>
          <a:xfrm>
            <a:off x="6550088" y="1816740"/>
            <a:ext cx="1225420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da-DK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false</a:t>
            </a:r>
            <a:endParaRPr lang="en-US" sz="1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B53E50E-3BD5-4C61-81EA-41E7E530EBC9}"/>
              </a:ext>
            </a:extLst>
          </p:cNvPr>
          <p:cNvSpPr txBox="1"/>
          <p:nvPr/>
        </p:nvSpPr>
        <p:spPr>
          <a:xfrm>
            <a:off x="7574393" y="4029162"/>
            <a:ext cx="1225420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da-DK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test</a:t>
            </a:r>
            <a:endParaRPr lang="en-US" sz="1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8C89EDA-8D7A-45DA-8269-76103FBC56A3}"/>
              </a:ext>
            </a:extLst>
          </p:cNvPr>
          <p:cNvSpPr txBox="1"/>
          <p:nvPr/>
        </p:nvSpPr>
        <p:spPr>
          <a:xfrm>
            <a:off x="6983977" y="5523008"/>
            <a:ext cx="1417207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da-DK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undefined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8269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2" grpId="0" animBg="1"/>
      <p:bldP spid="14" grpId="0" animBg="1"/>
      <p:bldP spid="18" grpId="0" animBg="1"/>
      <p:bldP spid="20" grpId="0" animBg="1"/>
      <p:bldP spid="22" grpId="0" animBg="1"/>
      <p:bldP spid="24" grpId="0" animBg="1"/>
      <p:bldP spid="26" grpId="0" animBg="1"/>
      <p:bldP spid="28" grpId="0" animBg="1"/>
      <p:bldP spid="3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4D0DE9-D1E2-44ED-B923-727CF3976700}"/>
              </a:ext>
            </a:extLst>
          </p:cNvPr>
          <p:cNvSpPr txBox="1"/>
          <p:nvPr/>
        </p:nvSpPr>
        <p:spPr>
          <a:xfrm>
            <a:off x="781288" y="1134597"/>
            <a:ext cx="52370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 will </a:t>
            </a:r>
            <a:r>
              <a:rPr lang="en-US" sz="3200" b="1" dirty="0"/>
              <a:t>never</a:t>
            </a:r>
            <a:r>
              <a:rPr lang="en-US" sz="3200" dirty="0"/>
              <a:t> say anything bad regarding JavaScript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407B8F-A967-4C24-A729-1DF15174DE89}"/>
              </a:ext>
            </a:extLst>
          </p:cNvPr>
          <p:cNvSpPr txBox="1"/>
          <p:nvPr/>
        </p:nvSpPr>
        <p:spPr>
          <a:xfrm>
            <a:off x="1395884" y="3028890"/>
            <a:ext cx="560115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600" dirty="0"/>
              <a:t>Because it is </a:t>
            </a:r>
            <a:r>
              <a:rPr lang="en-US" sz="4600" b="1" dirty="0"/>
              <a:t>listening</a:t>
            </a: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CECF5812-9505-436D-8A09-91B0155B6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040" y="1344708"/>
            <a:ext cx="4455731" cy="416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3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23A3F-86A3-4195-8901-9F2610768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add some interaction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C3FA7-E583-4A28-8FC9-E2D601D0B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new folder </a:t>
            </a:r>
            <a:r>
              <a:rPr lang="en-US" b="1" dirty="0"/>
              <a:t>script</a:t>
            </a:r>
          </a:p>
          <a:p>
            <a:r>
              <a:rPr lang="en-US" dirty="0"/>
              <a:t>Put </a:t>
            </a:r>
            <a:r>
              <a:rPr lang="en-US" b="1" dirty="0"/>
              <a:t>index.js </a:t>
            </a:r>
            <a:r>
              <a:rPr lang="en-US" dirty="0"/>
              <a:t>file inside the new folder</a:t>
            </a:r>
          </a:p>
          <a:p>
            <a:r>
              <a:rPr lang="en-US" dirty="0"/>
              <a:t>Link it to the page using </a:t>
            </a:r>
            <a:r>
              <a:rPr lang="en-US" b="1" dirty="0"/>
              <a:t>&lt;script </a:t>
            </a:r>
            <a:r>
              <a:rPr lang="en-US" b="1" dirty="0" err="1"/>
              <a:t>src</a:t>
            </a:r>
            <a:r>
              <a:rPr lang="en-US" b="1" dirty="0"/>
              <a:t>="./script/index.js"&gt;&lt;/script&gt;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16660850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23A3F-86A3-4195-8901-9F2610768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add some interaction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C3FA7-E583-4A28-8FC9-E2D601D0B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index.html with next code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dirty="0"/>
              <a:t>Update index.js with next code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6662A-71EE-47D7-95A6-7ED565B444EC}"/>
              </a:ext>
            </a:extLst>
          </p:cNvPr>
          <p:cNvSpPr txBox="1"/>
          <p:nvPr/>
        </p:nvSpPr>
        <p:spPr>
          <a:xfrm>
            <a:off x="700635" y="2951017"/>
            <a:ext cx="10735303" cy="10772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"main"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img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/me.png"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alt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"just me"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I am just a dev 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"like"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&amp;hearts;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FEE106-80AB-41E1-BCA2-DA97465AAE82}"/>
              </a:ext>
            </a:extLst>
          </p:cNvPr>
          <p:cNvSpPr txBox="1"/>
          <p:nvPr/>
        </p:nvSpPr>
        <p:spPr>
          <a:xfrm>
            <a:off x="700634" y="4797631"/>
            <a:ext cx="10735303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()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$like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"#like"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$</a:t>
            </a:r>
            <a:r>
              <a:rPr lang="en-US" dirty="0" err="1">
                <a:solidFill>
                  <a:srgbClr val="4FC1FF"/>
                </a:solidFill>
                <a:latin typeface="Consolas" panose="020B0609020204030204" pitchFamily="49" charset="0"/>
              </a:rPr>
              <a:t>like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addEventListener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"click"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()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$</a:t>
            </a:r>
            <a:r>
              <a:rPr lang="en-US" dirty="0" err="1">
                <a:solidFill>
                  <a:srgbClr val="4FC1FF"/>
                </a:solidFill>
                <a:latin typeface="Consolas" panose="020B0609020204030204" pitchFamily="49" charset="0"/>
              </a:rPr>
              <a:t>like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style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"red"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})();</a:t>
            </a:r>
          </a:p>
        </p:txBody>
      </p:sp>
    </p:spTree>
    <p:extLst>
      <p:ext uri="{BB962C8B-B14F-4D97-AF65-F5344CB8AC3E}">
        <p14:creationId xmlns:p14="http://schemas.microsoft.com/office/powerpoint/2010/main" val="198215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837B0-0ADB-4487-8A47-7CF796E10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result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FD898-9F31-4F75-82EB-A2B602503D29}"/>
              </a:ext>
            </a:extLst>
          </p:cNvPr>
          <p:cNvSpPr txBox="1"/>
          <p:nvPr/>
        </p:nvSpPr>
        <p:spPr>
          <a:xfrm>
            <a:off x="960038" y="1779803"/>
            <a:ext cx="10172457" cy="378565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&lt;!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DOCTYPE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html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lang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en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meta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charset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"UTF-8"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meta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"viewport"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content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"width=device-width, initial-scale=1.0"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My Personal Site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link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"./styles/index.css"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rel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"stylesheet"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"main"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img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/me.png"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alt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"just me"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"bio"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I am just a dev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"like"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&amp;hearts;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main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js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/index.js"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249038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E7B3-6586-44CC-8A26-D06716B0B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question on the </a:t>
            </a:r>
            <a:r>
              <a:rPr lang="en-US" dirty="0" err="1"/>
              <a:t>Stackoverflow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430A7-5D21-4097-BFA3-4A88D7229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Can’t read &lt;property&gt; of undefined when I am working with a DOM node</a:t>
            </a:r>
          </a:p>
          <a:p>
            <a:r>
              <a:rPr lang="en-US" dirty="0"/>
              <a:t>I am trying to applying styles to the element through JavaScript, but nothing happening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219653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6F13EB-F2F5-4E7E-8B5B-301851C2EE90}"/>
              </a:ext>
            </a:extLst>
          </p:cNvPr>
          <p:cNvSpPr txBox="1"/>
          <p:nvPr/>
        </p:nvSpPr>
        <p:spPr>
          <a:xfrm rot="1810025">
            <a:off x="8782117" y="1461799"/>
            <a:ext cx="30579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</a:rPr>
              <a:t>IMPORTANT!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C1F4A8-D8BE-4349-B60F-8AA3F0B26268}"/>
              </a:ext>
            </a:extLst>
          </p:cNvPr>
          <p:cNvSpPr txBox="1"/>
          <p:nvPr/>
        </p:nvSpPr>
        <p:spPr>
          <a:xfrm>
            <a:off x="1962538" y="2967335"/>
            <a:ext cx="7713307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addEventListener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DOMContentLoaded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'DOM fully loaded and parsed'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82246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07134-5D25-4B51-BE62-F335C3F0D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C625A-DCD7-46B9-97F6-7E4A02D38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you site locally and check the result</a:t>
            </a:r>
          </a:p>
          <a:p>
            <a:r>
              <a:rPr lang="en-US" dirty="0"/>
              <a:t>Use </a:t>
            </a:r>
            <a:r>
              <a:rPr lang="en-US" b="1" dirty="0"/>
              <a:t>git push</a:t>
            </a:r>
            <a:r>
              <a:rPr lang="en-US" dirty="0"/>
              <a:t> to publish final version</a:t>
            </a:r>
          </a:p>
        </p:txBody>
      </p:sp>
    </p:spTree>
    <p:extLst>
      <p:ext uri="{BB962C8B-B14F-4D97-AF65-F5344CB8AC3E}">
        <p14:creationId xmlns:p14="http://schemas.microsoft.com/office/powerpoint/2010/main" val="20880975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9E4807-256F-412B-B832-6C380F1B5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81" b="8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20930C-2ECA-4813-8067-39FA5C31C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3" y="2244909"/>
            <a:ext cx="4693473" cy="3954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Like the google does</a:t>
            </a:r>
          </a:p>
        </p:txBody>
      </p:sp>
    </p:spTree>
    <p:extLst>
      <p:ext uri="{BB962C8B-B14F-4D97-AF65-F5344CB8AC3E}">
        <p14:creationId xmlns:p14="http://schemas.microsoft.com/office/powerpoint/2010/main" val="5802335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1CA79-D434-4EBE-B4EC-8738FD86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wrong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46325-51B0-45F3-BA72-C0010995F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possible* to reference files from other modules</a:t>
            </a:r>
          </a:p>
          <a:p>
            <a:r>
              <a:rPr lang="en-US" dirty="0"/>
              <a:t>For some old browsers, code may not work at all because we used modern JavaScript syntax – arrow functions and const keyword</a:t>
            </a:r>
          </a:p>
          <a:p>
            <a:r>
              <a:rPr lang="en-US" dirty="0"/>
              <a:t>Code and styles are not minimized, the page will load slower</a:t>
            </a:r>
          </a:p>
          <a:p>
            <a:r>
              <a:rPr lang="en-US" dirty="0"/>
              <a:t>No modern tooling support like TypeScript, </a:t>
            </a:r>
            <a:r>
              <a:rPr lang="en-US" dirty="0" err="1"/>
              <a:t>css</a:t>
            </a:r>
            <a:r>
              <a:rPr lang="en-US" dirty="0"/>
              <a:t>-preprocessors, image optimization, etc.</a:t>
            </a:r>
          </a:p>
          <a:p>
            <a:r>
              <a:rPr lang="en-US" dirty="0"/>
              <a:t>Pushing to the server all files from the root folder, including sensitive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200" i="1" dirty="0"/>
              <a:t>* We will not discuss modules and HTTP 2.0 right now. </a:t>
            </a:r>
          </a:p>
        </p:txBody>
      </p:sp>
    </p:spTree>
    <p:extLst>
      <p:ext uri="{BB962C8B-B14F-4D97-AF65-F5344CB8AC3E}">
        <p14:creationId xmlns:p14="http://schemas.microsoft.com/office/powerpoint/2010/main" val="1161149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A14F-1957-4DFD-9EF5-71A0E4049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5C12E-7C4C-4FDF-8359-1C9B8CE8E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 an account at </a:t>
            </a:r>
            <a:r>
              <a:rPr lang="en-US" dirty="0">
                <a:hlinkClick r:id="rId2"/>
              </a:rPr>
              <a:t>https://github.com</a:t>
            </a:r>
            <a:endParaRPr lang="en-US" dirty="0"/>
          </a:p>
          <a:p>
            <a:r>
              <a:rPr lang="en-US" dirty="0"/>
              <a:t>Install git from </a:t>
            </a:r>
            <a:r>
              <a:rPr lang="en-US" u="sng" dirty="0">
                <a:hlinkClick r:id="rId3"/>
              </a:rPr>
              <a:t>https://git-scm.com/downloads</a:t>
            </a:r>
            <a:endParaRPr lang="en-US" dirty="0"/>
          </a:p>
          <a:p>
            <a:r>
              <a:rPr lang="en-US" dirty="0"/>
              <a:t>Install </a:t>
            </a:r>
            <a:r>
              <a:rPr lang="en-US" dirty="0" err="1"/>
              <a:t>VsCode</a:t>
            </a:r>
            <a:r>
              <a:rPr lang="en-US" dirty="0"/>
              <a:t> from </a:t>
            </a:r>
            <a:r>
              <a:rPr lang="en-US" u="sng" dirty="0">
                <a:hlinkClick r:id="rId4"/>
              </a:rPr>
              <a:t>https://code.visualstudio.com/</a:t>
            </a:r>
            <a:endParaRPr lang="en-US" dirty="0"/>
          </a:p>
          <a:p>
            <a:r>
              <a:rPr lang="en-US" dirty="0"/>
              <a:t>Install Node.JS (LTS) </a:t>
            </a:r>
            <a:r>
              <a:rPr lang="en-US" u="sng" dirty="0">
                <a:hlinkClick r:id="rId5"/>
              </a:rPr>
              <a:t>https://nodejs.org/en/</a:t>
            </a:r>
            <a:endParaRPr lang="en-US" u="sng" dirty="0"/>
          </a:p>
          <a:p>
            <a:r>
              <a:rPr lang="en-US" dirty="0"/>
              <a:t>Web Server for Chrome </a:t>
            </a:r>
            <a:r>
              <a:rPr lang="en-US" dirty="0">
                <a:hlinkClick r:id="rId6"/>
              </a:rPr>
              <a:t>https://chrome.google.com/webstore/detail/web-server-for-chrome/ofhbbkphhbklhfoeikjpcbhemlocgigb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84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A4683-6BD8-4EEB-83F3-D7CC1CE2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fix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F7D12-4C95-42E1-B9A0-804AC1E69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Apply better structure</a:t>
            </a:r>
          </a:p>
          <a:p>
            <a:r>
              <a:rPr lang="en-US" dirty="0"/>
              <a:t>Use bundler</a:t>
            </a:r>
          </a:p>
          <a:p>
            <a:r>
              <a:rPr lang="en-US" dirty="0"/>
              <a:t>Use </a:t>
            </a:r>
            <a:r>
              <a:rPr lang="en-US" dirty="0" err="1"/>
              <a:t>gh</a:t>
            </a:r>
            <a:r>
              <a:rPr lang="en-US" dirty="0"/>
              <a:t>-pages to publish</a:t>
            </a:r>
          </a:p>
        </p:txBody>
      </p:sp>
    </p:spTree>
    <p:extLst>
      <p:ext uri="{BB962C8B-B14F-4D97-AF65-F5344CB8AC3E}">
        <p14:creationId xmlns:p14="http://schemas.microsoft.com/office/powerpoint/2010/main" val="549810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82BE9-5F77-475A-A1DA-1C7EF46B1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49557-6DD4-4A09-B349-54A5A42AC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Initialize project file using </a:t>
            </a:r>
            <a:r>
              <a:rPr lang="en-US" b="1" dirty="0" err="1"/>
              <a:t>npm</a:t>
            </a:r>
            <a:r>
              <a:rPr lang="en-US" b="1" dirty="0"/>
              <a:t> </a:t>
            </a:r>
            <a:r>
              <a:rPr lang="en-US" b="1" dirty="0" err="1"/>
              <a:t>init</a:t>
            </a:r>
            <a:r>
              <a:rPr lang="en-US" b="1" dirty="0"/>
              <a:t> -y </a:t>
            </a:r>
            <a:r>
              <a:rPr lang="en-US" dirty="0"/>
              <a:t>command</a:t>
            </a:r>
            <a:endParaRPr lang="en-US" b="1" dirty="0"/>
          </a:p>
          <a:p>
            <a:r>
              <a:rPr lang="en-US" dirty="0"/>
              <a:t>Create new folder named </a:t>
            </a:r>
            <a:r>
              <a:rPr lang="en-US" b="1" dirty="0" err="1"/>
              <a:t>src</a:t>
            </a:r>
            <a:endParaRPr lang="en-US" b="1" dirty="0"/>
          </a:p>
          <a:p>
            <a:r>
              <a:rPr lang="en-US" dirty="0"/>
              <a:t>Move index.html there</a:t>
            </a:r>
          </a:p>
          <a:p>
            <a:r>
              <a:rPr lang="en-US" dirty="0"/>
              <a:t>Move </a:t>
            </a:r>
            <a:r>
              <a:rPr lang="en-US" b="1" dirty="0" err="1"/>
              <a:t>css</a:t>
            </a:r>
            <a:r>
              <a:rPr lang="en-US" dirty="0"/>
              <a:t>, </a:t>
            </a:r>
            <a:r>
              <a:rPr lang="en-US" b="1" dirty="0" err="1"/>
              <a:t>img</a:t>
            </a:r>
            <a:r>
              <a:rPr lang="en-US" dirty="0"/>
              <a:t>, and </a:t>
            </a:r>
            <a:r>
              <a:rPr lang="en-US" b="1" dirty="0" err="1"/>
              <a:t>js</a:t>
            </a:r>
            <a:r>
              <a:rPr lang="en-US" b="1" dirty="0"/>
              <a:t> </a:t>
            </a:r>
            <a:r>
              <a:rPr lang="en-US" dirty="0"/>
              <a:t>folder inside the </a:t>
            </a:r>
            <a:r>
              <a:rPr lang="en-US" b="1" dirty="0" err="1"/>
              <a:t>src</a:t>
            </a:r>
            <a:r>
              <a:rPr lang="en-US" dirty="0"/>
              <a:t> folder</a:t>
            </a:r>
          </a:p>
          <a:p>
            <a:r>
              <a:rPr lang="en-US" dirty="0"/>
              <a:t>This is common way for the project organizing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42717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76B4-67AA-43E6-A42C-7E5CCA216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package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E55B2-F773-4713-A0D7-DD7743179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NPM – </a:t>
            </a:r>
            <a:r>
              <a:rPr lang="en-US" b="1" dirty="0"/>
              <a:t>registry</a:t>
            </a:r>
            <a:r>
              <a:rPr lang="en-US" dirty="0"/>
              <a:t> to distribute your JavaScript code among other people. It contains most popular libraries, frameworks and tools based on JavaScript</a:t>
            </a:r>
          </a:p>
          <a:p>
            <a:r>
              <a:rPr lang="en-US" dirty="0"/>
              <a:t>NPM – is </a:t>
            </a:r>
            <a:r>
              <a:rPr lang="en-US" b="1" dirty="0"/>
              <a:t>command line tool</a:t>
            </a:r>
            <a:r>
              <a:rPr lang="en-US" dirty="0"/>
              <a:t> that helps you interact with NPM and other more less related staff</a:t>
            </a:r>
          </a:p>
          <a:p>
            <a:r>
              <a:rPr lang="en-US" dirty="0"/>
              <a:t>Anybody can contribute to the NPM. </a:t>
            </a:r>
            <a:r>
              <a:rPr lang="en-US" b="1" dirty="0"/>
              <a:t>It’s free.</a:t>
            </a:r>
          </a:p>
        </p:txBody>
      </p:sp>
    </p:spTree>
    <p:extLst>
      <p:ext uri="{BB962C8B-B14F-4D97-AF65-F5344CB8AC3E}">
        <p14:creationId xmlns:p14="http://schemas.microsoft.com/office/powerpoint/2010/main" val="1611064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11AE-A3C2-42C0-9750-E9AB82EA6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parcel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F016A-ED51-495C-8A4B-FF3135D47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Parcel – modern tool for processing and bundling web assets</a:t>
            </a:r>
          </a:p>
          <a:p>
            <a:r>
              <a:rPr lang="en-US" dirty="0"/>
              <a:t>Use </a:t>
            </a:r>
            <a:r>
              <a:rPr lang="en-US" b="1" dirty="0" err="1"/>
              <a:t>npm</a:t>
            </a:r>
            <a:r>
              <a:rPr lang="en-US" b="1" dirty="0"/>
              <a:t> install parcel –D </a:t>
            </a:r>
            <a:r>
              <a:rPr lang="en-US" dirty="0"/>
              <a:t>command</a:t>
            </a:r>
          </a:p>
          <a:p>
            <a:r>
              <a:rPr lang="en-US" dirty="0"/>
              <a:t>Update </a:t>
            </a:r>
            <a:r>
              <a:rPr lang="en-US" dirty="0" err="1"/>
              <a:t>package.json</a:t>
            </a:r>
            <a:r>
              <a:rPr lang="en-US" dirty="0"/>
              <a:t> with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E09C4-14CC-4252-B4F6-1EC3A3F45B4C}"/>
              </a:ext>
            </a:extLst>
          </p:cNvPr>
          <p:cNvSpPr txBox="1"/>
          <p:nvPr/>
        </p:nvSpPr>
        <p:spPr>
          <a:xfrm>
            <a:off x="700634" y="4111170"/>
            <a:ext cx="10691265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"scripts"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"parcel"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"parcel"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"start"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npm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 run parcel 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/index.html"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"build"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npm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 run parcel build  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/index.html"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},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42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2FB6F-82A7-43A5-9786-D723AFD11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GITHUB pages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168F7-82E5-4A37-BDEF-260511858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github</a:t>
            </a:r>
            <a:r>
              <a:rPr lang="en-US" dirty="0"/>
              <a:t>-pages with </a:t>
            </a:r>
            <a:r>
              <a:rPr lang="en-US" b="1" dirty="0" err="1"/>
              <a:t>npm</a:t>
            </a:r>
            <a:r>
              <a:rPr lang="en-US" b="1" dirty="0"/>
              <a:t> install </a:t>
            </a:r>
            <a:r>
              <a:rPr lang="en-US" b="1" dirty="0" err="1"/>
              <a:t>gh</a:t>
            </a:r>
            <a:r>
              <a:rPr lang="en-US" b="1" dirty="0"/>
              <a:t>-pages -D</a:t>
            </a:r>
          </a:p>
          <a:p>
            <a:r>
              <a:rPr lang="en-US" dirty="0"/>
              <a:t>Create </a:t>
            </a:r>
            <a:r>
              <a:rPr lang="en-US" b="1" dirty="0"/>
              <a:t>publish.js </a:t>
            </a:r>
            <a:r>
              <a:rPr lang="en-US" dirty="0"/>
              <a:t>files in the root with next content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Update package json with new release script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9ADAF-1AD8-4C86-927A-08C2A065F40B}"/>
              </a:ext>
            </a:extLst>
          </p:cNvPr>
          <p:cNvSpPr txBox="1"/>
          <p:nvPr/>
        </p:nvSpPr>
        <p:spPr>
          <a:xfrm>
            <a:off x="800100" y="3340990"/>
            <a:ext cx="10591800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4FC1FF"/>
                </a:solidFill>
                <a:latin typeface="Consolas" panose="020B0609020204030204" pitchFamily="49" charset="0"/>
              </a:rPr>
              <a:t>gh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require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gh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-pages"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4FC1FF"/>
                </a:solidFill>
                <a:latin typeface="Consolas" panose="020B0609020204030204" pitchFamily="49" charset="0"/>
              </a:rPr>
              <a:t>gh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publish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dist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()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"done"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8EBB8E-0765-4171-8A1E-9BD5F9411CF8}"/>
              </a:ext>
            </a:extLst>
          </p:cNvPr>
          <p:cNvSpPr txBox="1"/>
          <p:nvPr/>
        </p:nvSpPr>
        <p:spPr>
          <a:xfrm>
            <a:off x="800100" y="4850519"/>
            <a:ext cx="105918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"release"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"node publish"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277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26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28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0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D44072B3-2738-469E-9320-BC96FB32B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2" y="870596"/>
            <a:ext cx="4887382" cy="37478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Update the source</a:t>
            </a:r>
          </a:p>
        </p:txBody>
      </p:sp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8996F932-E117-42CE-AE8B-B0C0DB07E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15" y="4878166"/>
            <a:ext cx="4136526" cy="802486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700"/>
              <a:t>Go to the project settings and update source of the site from master to gh-pages</a:t>
            </a:r>
          </a:p>
        </p:txBody>
      </p:sp>
      <p:cxnSp>
        <p:nvCxnSpPr>
          <p:cNvPr id="39" name="Straight Connector 3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E68BB89-9B1A-4F73-82A6-11C5A5F79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55574"/>
            <a:ext cx="5295900" cy="3746849"/>
          </a:xfrm>
          <a:prstGeom prst="rect">
            <a:avLst/>
          </a:prstGeom>
        </p:spPr>
      </p:pic>
      <p:cxnSp>
        <p:nvCxnSpPr>
          <p:cNvPr id="40" name="Straight Connector 34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885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1504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E8BFA-4A46-427D-B834-F3424FA4C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Release like a big guys do*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F41D5-88D4-46DF-B77E-62034C2A6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test that everything working properly run </a:t>
            </a:r>
          </a:p>
          <a:p>
            <a:pPr lvl="1"/>
            <a:r>
              <a:rPr lang="en-US" b="1" dirty="0" err="1"/>
              <a:t>npm</a:t>
            </a:r>
            <a:r>
              <a:rPr lang="en-US" b="1" dirty="0"/>
              <a:t> run build</a:t>
            </a:r>
          </a:p>
          <a:p>
            <a:pPr lvl="1"/>
            <a:r>
              <a:rPr lang="en-US" b="1" dirty="0" err="1"/>
              <a:t>npm</a:t>
            </a:r>
            <a:r>
              <a:rPr lang="en-US" b="1" dirty="0"/>
              <a:t> run release</a:t>
            </a:r>
          </a:p>
          <a:p>
            <a:r>
              <a:rPr lang="en-US" dirty="0"/>
              <a:t>Observe results</a:t>
            </a:r>
          </a:p>
          <a:p>
            <a:endParaRPr lang="en-US" b="1" dirty="0"/>
          </a:p>
          <a:p>
            <a:endParaRPr lang="en-US" b="1" dirty="0"/>
          </a:p>
          <a:p>
            <a:endParaRPr lang="en-US" sz="1200" b="1" dirty="0"/>
          </a:p>
          <a:p>
            <a:pPr marL="0" indent="0">
              <a:buNone/>
            </a:pPr>
            <a:r>
              <a:rPr lang="en-US" sz="1200" b="1" i="1" dirty="0"/>
              <a:t>*</a:t>
            </a:r>
            <a:r>
              <a:rPr lang="en-US" sz="1200" i="1" dirty="0"/>
              <a:t>Ask me why is the asterisk here and listen about CI/CD/CD pipeline. This is how it really 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9464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37135-7F39-405C-9A4E-CB3A92B79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save your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8C808-CD01-4CC8-9B7E-98099A633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</a:t>
            </a:r>
            <a:r>
              <a:rPr lang="en-US" b="1" dirty="0"/>
              <a:t>.</a:t>
            </a:r>
            <a:r>
              <a:rPr lang="en-US" b="1" dirty="0" err="1"/>
              <a:t>gitignore</a:t>
            </a:r>
            <a:r>
              <a:rPr lang="en-US" dirty="0"/>
              <a:t> file and exclude </a:t>
            </a:r>
          </a:p>
          <a:p>
            <a:pPr lvl="1"/>
            <a:r>
              <a:rPr lang="en-US" dirty="0" err="1"/>
              <a:t>node_modules</a:t>
            </a:r>
            <a:endParaRPr lang="en-US" dirty="0"/>
          </a:p>
          <a:p>
            <a:pPr lvl="1"/>
            <a:r>
              <a:rPr lang="en-US" dirty="0" err="1"/>
              <a:t>dist</a:t>
            </a:r>
            <a:endParaRPr lang="en-US" dirty="0"/>
          </a:p>
          <a:p>
            <a:pPr lvl="1"/>
            <a:r>
              <a:rPr lang="en-US" dirty="0"/>
              <a:t>.cache</a:t>
            </a:r>
          </a:p>
          <a:p>
            <a:r>
              <a:rPr lang="en-US" dirty="0"/>
              <a:t>Commit and push your code</a:t>
            </a:r>
          </a:p>
        </p:txBody>
      </p:sp>
    </p:spTree>
    <p:extLst>
      <p:ext uri="{BB962C8B-B14F-4D97-AF65-F5344CB8AC3E}">
        <p14:creationId xmlns:p14="http://schemas.microsoft.com/office/powerpoint/2010/main" val="13998332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4F608-F4B1-4A74-8B97-87A8C6626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747C6-155D-4602-B637-D7D4BBFF0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use modern frameworks without pain - </a:t>
            </a:r>
            <a:r>
              <a:rPr lang="en-US" b="1" dirty="0"/>
              <a:t>React, </a:t>
            </a:r>
            <a:r>
              <a:rPr lang="en-US" b="1" dirty="0" err="1"/>
              <a:t>PReact</a:t>
            </a:r>
            <a:r>
              <a:rPr lang="en-US" b="1" dirty="0"/>
              <a:t> or Vue</a:t>
            </a:r>
            <a:r>
              <a:rPr lang="en-US" dirty="0"/>
              <a:t> frameworks</a:t>
            </a:r>
          </a:p>
          <a:p>
            <a:r>
              <a:rPr lang="en-US" dirty="0"/>
              <a:t>We can use </a:t>
            </a:r>
            <a:r>
              <a:rPr lang="en-US" b="1" dirty="0"/>
              <a:t>TypeScript</a:t>
            </a:r>
            <a:r>
              <a:rPr lang="en-US" dirty="0"/>
              <a:t> almost without configuration</a:t>
            </a:r>
          </a:p>
          <a:p>
            <a:r>
              <a:rPr lang="en-US" dirty="0"/>
              <a:t>We can use </a:t>
            </a:r>
            <a:r>
              <a:rPr lang="en-US" b="1" dirty="0"/>
              <a:t>CSS preprocessors</a:t>
            </a:r>
            <a:r>
              <a:rPr lang="en-US" dirty="0"/>
              <a:t> like </a:t>
            </a:r>
            <a:r>
              <a:rPr lang="en-US" dirty="0" err="1"/>
              <a:t>scss</a:t>
            </a:r>
            <a:r>
              <a:rPr lang="en-US" dirty="0"/>
              <a:t> and less almost without configuration</a:t>
            </a:r>
          </a:p>
          <a:p>
            <a:r>
              <a:rPr lang="en-US" dirty="0"/>
              <a:t>Hot module reloading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37897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3A193-68E3-4AD2-A958-09D451919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906366"/>
            <a:ext cx="4412098" cy="1616771"/>
          </a:xfrm>
        </p:spPr>
        <p:txBody>
          <a:bodyPr>
            <a:normAutofit/>
          </a:bodyPr>
          <a:lstStyle/>
          <a:p>
            <a:r>
              <a:rPr lang="en-US"/>
              <a:t>Example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BFA7F3E-7868-4A4D-9F5E-C21489710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5427D-BFD0-4E16-A4DE-1EFDB4E71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8536" y="982684"/>
            <a:ext cx="5877664" cy="1499962"/>
          </a:xfrm>
        </p:spPr>
        <p:txBody>
          <a:bodyPr>
            <a:normAutofit/>
          </a:bodyPr>
          <a:lstStyle/>
          <a:p>
            <a:r>
              <a:rPr lang="en-US" dirty="0"/>
              <a:t>Rename </a:t>
            </a:r>
            <a:r>
              <a:rPr lang="en-US" b="1" dirty="0"/>
              <a:t>index.js </a:t>
            </a:r>
            <a:r>
              <a:rPr lang="en-US" dirty="0"/>
              <a:t>file into </a:t>
            </a:r>
            <a:r>
              <a:rPr lang="en-US" b="1" dirty="0" err="1"/>
              <a:t>index.ts</a:t>
            </a:r>
            <a:r>
              <a:rPr lang="en-US" b="1" dirty="0"/>
              <a:t> </a:t>
            </a:r>
            <a:r>
              <a:rPr lang="en-US" dirty="0"/>
              <a:t>file</a:t>
            </a:r>
          </a:p>
          <a:p>
            <a:r>
              <a:rPr lang="en-US" dirty="0"/>
              <a:t>Change </a:t>
            </a:r>
            <a:r>
              <a:rPr lang="en-US" dirty="0" err="1"/>
              <a:t>src</a:t>
            </a:r>
            <a:r>
              <a:rPr lang="en-US" dirty="0"/>
              <a:t> in the </a:t>
            </a:r>
            <a:r>
              <a:rPr lang="en-US" b="1" dirty="0"/>
              <a:t>index.html</a:t>
            </a:r>
            <a:r>
              <a:rPr lang="en-US" dirty="0"/>
              <a:t> </a:t>
            </a:r>
          </a:p>
          <a:p>
            <a:r>
              <a:rPr lang="en-US" dirty="0"/>
              <a:t>Observe the result: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C77A05B5-00B7-4F83-B706-2F6143343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3805235"/>
            <a:ext cx="10591800" cy="1985963"/>
          </a:xfrm>
          <a:prstGeom prst="rect">
            <a:avLst/>
          </a:prstGeom>
        </p:spPr>
      </p:pic>
      <p:cxnSp>
        <p:nvCxnSpPr>
          <p:cNvPr id="18" name="Straight Connector 13">
            <a:extLst>
              <a:ext uri="{FF2B5EF4-FFF2-40B4-BE49-F238E27FC236}">
                <a16:creationId xmlns:a16="http://schemas.microsoft.com/office/drawing/2014/main" id="{276AB626-F2F4-41D1-94FC-3258BA678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928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9E4807-256F-412B-B832-6C380F1B5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81" b="8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20930C-2ECA-4813-8067-39FA5C31C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3" y="2244909"/>
            <a:ext cx="4693473" cy="3954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Drawing an owl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14478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21200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4F608-F4B1-4A74-8B97-87A8C6626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version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164BB4-82C4-422F-9AB5-09931C22E908}"/>
              </a:ext>
            </a:extLst>
          </p:cNvPr>
          <p:cNvSpPr/>
          <p:nvPr/>
        </p:nvSpPr>
        <p:spPr>
          <a:xfrm>
            <a:off x="750368" y="2274838"/>
            <a:ext cx="1069126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() {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$like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"#like"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$like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instanceof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HTMLElement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$like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addEventListener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"click"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() 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$like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"red"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9195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F20A4-2552-470E-A72C-781EFF965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website vs Single page application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636D65-F0DE-432E-8D74-90DB4C15D355}"/>
              </a:ext>
            </a:extLst>
          </p:cNvPr>
          <p:cNvSpPr txBox="1"/>
          <p:nvPr/>
        </p:nvSpPr>
        <p:spPr>
          <a:xfrm>
            <a:off x="800100" y="2238538"/>
            <a:ext cx="53528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Static website – for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Static website – content exists while loading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Usually written with some static site generators or templates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Might not require JavaScript at all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49621C-C51C-4811-B02D-EFE5A953784B}"/>
              </a:ext>
            </a:extLst>
          </p:cNvPr>
          <p:cNvSpPr txBox="1"/>
          <p:nvPr/>
        </p:nvSpPr>
        <p:spPr>
          <a:xfrm>
            <a:off x="6152904" y="2238538"/>
            <a:ext cx="590931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 – content will be created after scripts being loaded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 – for 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Usually writing with Angular, React or Vue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possible to use without JavaScript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274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9E4807-256F-412B-B832-6C380F1B5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81" b="8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20930C-2ECA-4813-8067-39FA5C31C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3" y="2244909"/>
            <a:ext cx="4693473" cy="3954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5316831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4267B-BAB3-48DF-87B1-586F732EC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F45B6-A653-4F6C-9891-777330F0A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Markup – Add the </a:t>
            </a:r>
            <a:r>
              <a:rPr lang="en-US" dirty="0">
                <a:hlinkClick r:id="rId2"/>
              </a:rPr>
              <a:t>footer</a:t>
            </a:r>
            <a:r>
              <a:rPr lang="en-US" dirty="0"/>
              <a:t> the site and some content. Try to use </a:t>
            </a:r>
            <a:r>
              <a:rPr lang="en-US" dirty="0">
                <a:hlinkClick r:id="rId3"/>
              </a:rPr>
              <a:t>semantic markup</a:t>
            </a:r>
            <a:endParaRPr lang="en-US" dirty="0"/>
          </a:p>
          <a:p>
            <a:r>
              <a:rPr lang="en-US" dirty="0"/>
              <a:t>CSS – restyle like button to get rid of borders and other button-like stuff</a:t>
            </a:r>
          </a:p>
          <a:p>
            <a:r>
              <a:rPr lang="en-US" dirty="0"/>
              <a:t>JavaScript – add a code that will insert current </a:t>
            </a:r>
            <a:r>
              <a:rPr lang="en-US" b="1" dirty="0"/>
              <a:t>year</a:t>
            </a:r>
            <a:r>
              <a:rPr lang="en-US" dirty="0"/>
              <a:t> to the footer, but don’t hardcode the year, use </a:t>
            </a:r>
            <a:r>
              <a:rPr lang="en-US" dirty="0">
                <a:hlinkClick r:id="rId4"/>
              </a:rPr>
              <a:t>new Date()</a:t>
            </a:r>
            <a:r>
              <a:rPr lang="en-US" dirty="0"/>
              <a:t> instead</a:t>
            </a:r>
          </a:p>
        </p:txBody>
      </p:sp>
    </p:spTree>
    <p:extLst>
      <p:ext uri="{BB962C8B-B14F-4D97-AF65-F5344CB8AC3E}">
        <p14:creationId xmlns:p14="http://schemas.microsoft.com/office/powerpoint/2010/main" val="2391529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B64F62-13DD-4B54-BCD9-C467A8B5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076032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How to create a site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8D30E0FD-A3FC-42EA-840F-5B6CA6666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149" y="723901"/>
            <a:ext cx="54102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25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2EDDE-5D8B-4AD7-B265-A02D3D4D4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and system version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FA528-048A-47B9-9DA5-E2633E6D8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SVC</a:t>
            </a:r>
            <a:r>
              <a:rPr lang="en-US" dirty="0"/>
              <a:t> is very important tool in any development, regardless back or front-end</a:t>
            </a:r>
          </a:p>
          <a:p>
            <a:r>
              <a:rPr lang="en-US" dirty="0"/>
              <a:t>Main goal – </a:t>
            </a:r>
            <a:r>
              <a:rPr lang="en-US" b="1" dirty="0"/>
              <a:t>save your progress</a:t>
            </a:r>
            <a:r>
              <a:rPr lang="en-US" dirty="0"/>
              <a:t> and </a:t>
            </a:r>
            <a:r>
              <a:rPr lang="en-US" b="1" dirty="0"/>
              <a:t>track changes </a:t>
            </a:r>
            <a:r>
              <a:rPr lang="en-US" dirty="0"/>
              <a:t>with possibility to revert any change you did</a:t>
            </a:r>
          </a:p>
          <a:p>
            <a:r>
              <a:rPr lang="en-US" b="1" dirty="0"/>
              <a:t>Branching</a:t>
            </a:r>
            <a:r>
              <a:rPr lang="en-US" dirty="0"/>
              <a:t> option – the second benefit from SVC, it allows you to work on the same file with your teammate at one time in one repo</a:t>
            </a:r>
          </a:p>
          <a:p>
            <a:r>
              <a:rPr lang="en-US" dirty="0"/>
              <a:t>Most popular are </a:t>
            </a:r>
            <a:r>
              <a:rPr lang="en-US" b="1" dirty="0"/>
              <a:t>Git</a:t>
            </a:r>
            <a:r>
              <a:rPr lang="en-US" dirty="0"/>
              <a:t> and </a:t>
            </a:r>
            <a:r>
              <a:rPr lang="en-US" b="1" dirty="0"/>
              <a:t>SVN</a:t>
            </a:r>
            <a:r>
              <a:rPr lang="en-US" dirty="0"/>
              <a:t> systems </a:t>
            </a:r>
          </a:p>
          <a:p>
            <a:r>
              <a:rPr lang="en-US" dirty="0"/>
              <a:t>Most important commands are </a:t>
            </a:r>
            <a:r>
              <a:rPr lang="en-US" b="1" dirty="0"/>
              <a:t>clone</a:t>
            </a:r>
            <a:r>
              <a:rPr lang="en-US" dirty="0"/>
              <a:t>, </a:t>
            </a:r>
            <a:r>
              <a:rPr lang="en-US" b="1" dirty="0"/>
              <a:t>pull</a:t>
            </a:r>
            <a:r>
              <a:rPr lang="en-US" dirty="0"/>
              <a:t>, </a:t>
            </a:r>
            <a:r>
              <a:rPr lang="en-US" b="1" dirty="0"/>
              <a:t>commit</a:t>
            </a:r>
            <a:r>
              <a:rPr lang="en-US" dirty="0"/>
              <a:t>, </a:t>
            </a:r>
            <a:r>
              <a:rPr lang="en-US" b="1" dirty="0"/>
              <a:t>push</a:t>
            </a:r>
            <a:r>
              <a:rPr lang="en-US" dirty="0"/>
              <a:t>, </a:t>
            </a:r>
            <a:r>
              <a:rPr lang="en-US" b="1" dirty="0"/>
              <a:t>merge</a:t>
            </a:r>
            <a:r>
              <a:rPr lang="en-US" dirty="0"/>
              <a:t>, </a:t>
            </a:r>
            <a:r>
              <a:rPr lang="en-US" b="1" dirty="0"/>
              <a:t>branch</a:t>
            </a:r>
            <a:r>
              <a:rPr lang="en-US" dirty="0"/>
              <a:t> and others</a:t>
            </a:r>
          </a:p>
          <a:p>
            <a:r>
              <a:rPr lang="en-US" dirty="0"/>
              <a:t>Works mostly with text formats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41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49461C-6F33-47DF-BA23-D93C60EF0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870596"/>
            <a:ext cx="6141083" cy="374782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400" dirty="0"/>
              <a:t>Create new repository:</a:t>
            </a:r>
            <a:br>
              <a:rPr lang="en-US" sz="5400" dirty="0"/>
            </a:br>
            <a:br>
              <a:rPr lang="en-US" sz="5400" dirty="0"/>
            </a:br>
            <a:r>
              <a:rPr lang="en-US" sz="5400" dirty="0"/>
              <a:t>&lt;</a:t>
            </a:r>
            <a:r>
              <a:rPr lang="en-US" b="1" dirty="0"/>
              <a:t>username&gt;.github.io</a:t>
            </a:r>
            <a:br>
              <a:rPr lang="en-US" b="1" dirty="0"/>
            </a:br>
            <a:endParaRPr lang="en-US" sz="5400" b="1" dirty="0"/>
          </a:p>
        </p:txBody>
      </p:sp>
      <p:cxnSp>
        <p:nvCxnSpPr>
          <p:cNvPr id="26" name="Straight Connector 1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A08EE813-2713-45C2-A69B-36B57C37E9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018" y="1066800"/>
            <a:ext cx="4503700" cy="472439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885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480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221B62-DE37-4F23-95EB-FBC9D454E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907037"/>
            <a:ext cx="3819821" cy="1955690"/>
          </a:xfrm>
        </p:spPr>
        <p:txBody>
          <a:bodyPr>
            <a:normAutofit/>
          </a:bodyPr>
          <a:lstStyle/>
          <a:p>
            <a:r>
              <a:rPr lang="en-US" dirty="0"/>
              <a:t>Clone repo locally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35287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D3738-A72B-48CE-9C04-BC425D786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862727"/>
            <a:ext cx="3706113" cy="3372250"/>
          </a:xfrm>
        </p:spPr>
        <p:txBody>
          <a:bodyPr>
            <a:normAutofit/>
          </a:bodyPr>
          <a:lstStyle/>
          <a:p>
            <a:r>
              <a:rPr lang="en-US" dirty="0"/>
              <a:t>Open console </a:t>
            </a:r>
          </a:p>
          <a:p>
            <a:r>
              <a:rPr lang="en-US" dirty="0"/>
              <a:t>Check git with </a:t>
            </a:r>
            <a:r>
              <a:rPr lang="en-US" b="1" dirty="0"/>
              <a:t>git</a:t>
            </a:r>
          </a:p>
          <a:p>
            <a:r>
              <a:rPr lang="en-US" dirty="0"/>
              <a:t>Execute command: </a:t>
            </a:r>
            <a:r>
              <a:rPr lang="en-US" b="1" dirty="0"/>
              <a:t>git clone https://github.com/&lt;username&gt;/&lt;username&gt;.github.io.git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418A3A-8D4F-499F-BB72-6DDA65A4D6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405" b="1"/>
          <a:stretch/>
        </p:blipFill>
        <p:spPr>
          <a:xfrm>
            <a:off x="4876800" y="735286"/>
            <a:ext cx="6515100" cy="539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126824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203038"/>
      </a:dk2>
      <a:lt2>
        <a:srgbClr val="E2E8E2"/>
      </a:lt2>
      <a:accent1>
        <a:srgbClr val="C34DC3"/>
      </a:accent1>
      <a:accent2>
        <a:srgbClr val="7F3BB1"/>
      </a:accent2>
      <a:accent3>
        <a:srgbClr val="604DC3"/>
      </a:accent3>
      <a:accent4>
        <a:srgbClr val="3B59B1"/>
      </a:accent4>
      <a:accent5>
        <a:srgbClr val="4D9CC3"/>
      </a:accent5>
      <a:accent6>
        <a:srgbClr val="3BB1A7"/>
      </a:accent6>
      <a:hlink>
        <a:srgbClr val="3F7FBF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2418</Words>
  <Application>Microsoft Office PowerPoint</Application>
  <PresentationFormat>Widescreen</PresentationFormat>
  <Paragraphs>328</Paragraphs>
  <Slides>53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9" baseType="lpstr">
      <vt:lpstr>Arial</vt:lpstr>
      <vt:lpstr>Calibri</vt:lpstr>
      <vt:lpstr>Calisto MT</vt:lpstr>
      <vt:lpstr>Consolas</vt:lpstr>
      <vt:lpstr>Univers Condensed</vt:lpstr>
      <vt:lpstr>ChronicleVTI</vt:lpstr>
      <vt:lpstr>Writing your  first website with GitHub  pages </vt:lpstr>
      <vt:lpstr>About me</vt:lpstr>
      <vt:lpstr>We will learn about</vt:lpstr>
      <vt:lpstr>Prerequisites</vt:lpstr>
      <vt:lpstr>Drawing an owl</vt:lpstr>
      <vt:lpstr>How to create a site</vt:lpstr>
      <vt:lpstr>GIT and system version of control</vt:lpstr>
      <vt:lpstr>Create new repository:  &lt;username&gt;.github.io </vt:lpstr>
      <vt:lpstr>Clone repo locally</vt:lpstr>
      <vt:lpstr>Create index.html</vt:lpstr>
      <vt:lpstr>Make it live</vt:lpstr>
      <vt:lpstr>Note</vt:lpstr>
      <vt:lpstr>Let’s make it real</vt:lpstr>
      <vt:lpstr>Not okey</vt:lpstr>
      <vt:lpstr>Content - Markup</vt:lpstr>
      <vt:lpstr>Semantic markup</vt:lpstr>
      <vt:lpstr>PowerPoint Presentation</vt:lpstr>
      <vt:lpstr>shortcut</vt:lpstr>
      <vt:lpstr>Adding first image</vt:lpstr>
      <vt:lpstr>Running site locally</vt:lpstr>
      <vt:lpstr>Styles - CSS</vt:lpstr>
      <vt:lpstr>PowerPoint Presentation</vt:lpstr>
      <vt:lpstr>Layouts</vt:lpstr>
      <vt:lpstr>Selectors</vt:lpstr>
      <vt:lpstr>Selectors apply sequentially </vt:lpstr>
      <vt:lpstr>Selectors have weight </vt:lpstr>
      <vt:lpstr>Stop theory – let’s style</vt:lpstr>
      <vt:lpstr>Stop theory – let’s style</vt:lpstr>
      <vt:lpstr>Interactions - JAvascript</vt:lpstr>
      <vt:lpstr>PowerPoint Presentation</vt:lpstr>
      <vt:lpstr>PowerPoint Presentation</vt:lpstr>
      <vt:lpstr>Let’s add some interaction</vt:lpstr>
      <vt:lpstr>Let’s add some interaction</vt:lpstr>
      <vt:lpstr>Final result</vt:lpstr>
      <vt:lpstr>TOP question on the Stackoverflow</vt:lpstr>
      <vt:lpstr>PowerPoint Presentation</vt:lpstr>
      <vt:lpstr>Publish time</vt:lpstr>
      <vt:lpstr>Like the google does</vt:lpstr>
      <vt:lpstr>What was wrong</vt:lpstr>
      <vt:lpstr>How to fix</vt:lpstr>
      <vt:lpstr>Structure</vt:lpstr>
      <vt:lpstr>Node package manager</vt:lpstr>
      <vt:lpstr>Setup parcel</vt:lpstr>
      <vt:lpstr>Setup GITHUB pages</vt:lpstr>
      <vt:lpstr>Update the source</vt:lpstr>
      <vt:lpstr>Release like a big guys do*</vt:lpstr>
      <vt:lpstr>save your work</vt:lpstr>
      <vt:lpstr>Benefits</vt:lpstr>
      <vt:lpstr>Example</vt:lpstr>
      <vt:lpstr>Correct version</vt:lpstr>
      <vt:lpstr>Static website vs Single page application</vt:lpstr>
      <vt:lpstr>Questions?</vt:lpstr>
      <vt:lpstr>homework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 your  first website with GitHub  pages </dc:title>
  <dc:creator>Vitaliy Ruban</dc:creator>
  <cp:lastModifiedBy>Vitaliy Ruban</cp:lastModifiedBy>
  <cp:revision>60</cp:revision>
  <dcterms:created xsi:type="dcterms:W3CDTF">2020-10-26T08:43:00Z</dcterms:created>
  <dcterms:modified xsi:type="dcterms:W3CDTF">2020-10-27T17:04:58Z</dcterms:modified>
</cp:coreProperties>
</file>

<file path=docProps/thumbnail.jpeg>
</file>